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40"/>
  </p:notesMasterIdLst>
  <p:sldIdLst>
    <p:sldId id="260" r:id="rId2"/>
    <p:sldId id="301" r:id="rId3"/>
    <p:sldId id="261" r:id="rId4"/>
    <p:sldId id="263" r:id="rId5"/>
    <p:sldId id="268" r:id="rId6"/>
    <p:sldId id="269" r:id="rId7"/>
    <p:sldId id="276" r:id="rId8"/>
    <p:sldId id="277" r:id="rId9"/>
    <p:sldId id="306" r:id="rId10"/>
    <p:sldId id="283" r:id="rId11"/>
    <p:sldId id="270" r:id="rId12"/>
    <p:sldId id="272" r:id="rId13"/>
    <p:sldId id="274" r:id="rId14"/>
    <p:sldId id="275" r:id="rId15"/>
    <p:sldId id="281" r:id="rId16"/>
    <p:sldId id="278" r:id="rId17"/>
    <p:sldId id="279" r:id="rId18"/>
    <p:sldId id="285" r:id="rId19"/>
    <p:sldId id="286" r:id="rId20"/>
    <p:sldId id="288" r:id="rId21"/>
    <p:sldId id="289" r:id="rId22"/>
    <p:sldId id="291" r:id="rId23"/>
    <p:sldId id="292" r:id="rId24"/>
    <p:sldId id="293" r:id="rId25"/>
    <p:sldId id="294" r:id="rId26"/>
    <p:sldId id="295" r:id="rId27"/>
    <p:sldId id="282" r:id="rId28"/>
    <p:sldId id="290" r:id="rId29"/>
    <p:sldId id="284" r:id="rId30"/>
    <p:sldId id="271" r:id="rId31"/>
    <p:sldId id="296" r:id="rId32"/>
    <p:sldId id="299" r:id="rId33"/>
    <p:sldId id="302" r:id="rId34"/>
    <p:sldId id="303" r:id="rId35"/>
    <p:sldId id="304" r:id="rId36"/>
    <p:sldId id="308" r:id="rId37"/>
    <p:sldId id="309" r:id="rId38"/>
    <p:sldId id="30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B8FE4-99EB-4EDD-AEFB-2F3B0A2179F4}" v="152" dt="2025-06-22T08:22:03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30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26A92-A2CF-4F1C-A000-066A8A3764B1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61A9F85-67D4-4E3A-8893-5856DD2A52BB}">
      <dgm:prSet/>
      <dgm:spPr/>
      <dgm:t>
        <a:bodyPr/>
        <a:lstStyle/>
        <a:p>
          <a:r>
            <a:rPr lang="en-US"/>
            <a:t>RStudio Overview</a:t>
          </a:r>
        </a:p>
      </dgm:t>
    </dgm:pt>
    <dgm:pt modelId="{8829A45F-AD3A-4EF8-8678-1AA4E4A11A7E}" type="parTrans" cxnId="{1413ACE6-1237-4EE1-A7E0-B2E722AC1FF5}">
      <dgm:prSet/>
      <dgm:spPr/>
      <dgm:t>
        <a:bodyPr/>
        <a:lstStyle/>
        <a:p>
          <a:endParaRPr lang="en-US"/>
        </a:p>
      </dgm:t>
    </dgm:pt>
    <dgm:pt modelId="{B6CD3D11-0923-4201-94C9-E629DE20BB54}" type="sibTrans" cxnId="{1413ACE6-1237-4EE1-A7E0-B2E722AC1FF5}">
      <dgm:prSet/>
      <dgm:spPr/>
      <dgm:t>
        <a:bodyPr/>
        <a:lstStyle/>
        <a:p>
          <a:endParaRPr lang="en-US"/>
        </a:p>
      </dgm:t>
    </dgm:pt>
    <dgm:pt modelId="{A3F22D5D-085E-4BE1-AC8A-68305BB0C9C1}">
      <dgm:prSet/>
      <dgm:spPr/>
      <dgm:t>
        <a:bodyPr/>
        <a:lstStyle/>
        <a:p>
          <a:r>
            <a:rPr lang="en-US"/>
            <a:t>Data Cleaning &amp; Analysis With Jordan 'F' Farrow</a:t>
          </a:r>
        </a:p>
      </dgm:t>
    </dgm:pt>
    <dgm:pt modelId="{72989C8D-41F2-4EC7-9262-89A8CF533C98}" type="parTrans" cxnId="{C363F770-CB02-46FD-BBFE-CCDFE564571B}">
      <dgm:prSet/>
      <dgm:spPr/>
      <dgm:t>
        <a:bodyPr/>
        <a:lstStyle/>
        <a:p>
          <a:endParaRPr lang="en-US"/>
        </a:p>
      </dgm:t>
    </dgm:pt>
    <dgm:pt modelId="{972672A7-7084-488A-91F7-519BCAED9761}" type="sibTrans" cxnId="{C363F770-CB02-46FD-BBFE-CCDFE564571B}">
      <dgm:prSet/>
      <dgm:spPr/>
      <dgm:t>
        <a:bodyPr/>
        <a:lstStyle/>
        <a:p>
          <a:endParaRPr lang="en-US"/>
        </a:p>
      </dgm:t>
    </dgm:pt>
    <dgm:pt modelId="{B85E2149-B461-4E1A-88F1-A170776472AA}">
      <dgm:prSet/>
      <dgm:spPr/>
      <dgm:t>
        <a:bodyPr/>
        <a:lstStyle/>
        <a:p>
          <a:r>
            <a:rPr lang="en-US">
              <a:latin typeface="+mj-lt"/>
            </a:rPr>
            <a:t>Infidelity Predictor 3000</a:t>
          </a:r>
        </a:p>
      </dgm:t>
    </dgm:pt>
    <dgm:pt modelId="{5AC9F1A4-DECA-47A1-8D43-81D5DAAEBB7E}" type="parTrans" cxnId="{2A96C6A4-867D-4D4A-A116-ADBEDAADF13B}">
      <dgm:prSet/>
      <dgm:spPr/>
      <dgm:t>
        <a:bodyPr/>
        <a:lstStyle/>
        <a:p>
          <a:endParaRPr lang="en-AU"/>
        </a:p>
      </dgm:t>
    </dgm:pt>
    <dgm:pt modelId="{D8C93EF2-C743-463E-9CEC-D083B0FF8DF2}" type="sibTrans" cxnId="{2A96C6A4-867D-4D4A-A116-ADBEDAADF13B}">
      <dgm:prSet/>
      <dgm:spPr/>
      <dgm:t>
        <a:bodyPr/>
        <a:lstStyle/>
        <a:p>
          <a:endParaRPr lang="en-AU"/>
        </a:p>
      </dgm:t>
    </dgm:pt>
    <dgm:pt modelId="{C35C51F0-263E-428A-BBE0-0CC99A97E2DC}" type="pres">
      <dgm:prSet presAssocID="{7A126A92-A2CF-4F1C-A000-066A8A3764B1}" presName="outerComposite" presStyleCnt="0">
        <dgm:presLayoutVars>
          <dgm:chMax val="5"/>
          <dgm:dir/>
          <dgm:resizeHandles val="exact"/>
        </dgm:presLayoutVars>
      </dgm:prSet>
      <dgm:spPr/>
    </dgm:pt>
    <dgm:pt modelId="{2A4800D2-F515-414F-9A89-57AD8B505BE8}" type="pres">
      <dgm:prSet presAssocID="{7A126A92-A2CF-4F1C-A000-066A8A3764B1}" presName="dummyMaxCanvas" presStyleCnt="0">
        <dgm:presLayoutVars/>
      </dgm:prSet>
      <dgm:spPr/>
    </dgm:pt>
    <dgm:pt modelId="{B230E123-E8F0-468D-BAF6-36DF5F7B1386}" type="pres">
      <dgm:prSet presAssocID="{7A126A92-A2CF-4F1C-A000-066A8A3764B1}" presName="ThreeNodes_1" presStyleLbl="node1" presStyleIdx="0" presStyleCnt="3">
        <dgm:presLayoutVars>
          <dgm:bulletEnabled val="1"/>
        </dgm:presLayoutVars>
      </dgm:prSet>
      <dgm:spPr/>
    </dgm:pt>
    <dgm:pt modelId="{EB9EB394-BEFC-45DE-A725-FF94092CE71F}" type="pres">
      <dgm:prSet presAssocID="{7A126A92-A2CF-4F1C-A000-066A8A3764B1}" presName="ThreeNodes_2" presStyleLbl="node1" presStyleIdx="1" presStyleCnt="3">
        <dgm:presLayoutVars>
          <dgm:bulletEnabled val="1"/>
        </dgm:presLayoutVars>
      </dgm:prSet>
      <dgm:spPr/>
    </dgm:pt>
    <dgm:pt modelId="{D507F76A-E0B8-461E-A05D-6B22ED625E60}" type="pres">
      <dgm:prSet presAssocID="{7A126A92-A2CF-4F1C-A000-066A8A3764B1}" presName="ThreeNodes_3" presStyleLbl="node1" presStyleIdx="2" presStyleCnt="3">
        <dgm:presLayoutVars>
          <dgm:bulletEnabled val="1"/>
        </dgm:presLayoutVars>
      </dgm:prSet>
      <dgm:spPr/>
    </dgm:pt>
    <dgm:pt modelId="{589BEE33-6055-444D-A7A1-183CAFBFE4ED}" type="pres">
      <dgm:prSet presAssocID="{7A126A92-A2CF-4F1C-A000-066A8A3764B1}" presName="ThreeConn_1-2" presStyleLbl="fgAccFollowNode1" presStyleIdx="0" presStyleCnt="2">
        <dgm:presLayoutVars>
          <dgm:bulletEnabled val="1"/>
        </dgm:presLayoutVars>
      </dgm:prSet>
      <dgm:spPr/>
    </dgm:pt>
    <dgm:pt modelId="{8F54DBF5-31E1-4073-9EFB-093909FC3411}" type="pres">
      <dgm:prSet presAssocID="{7A126A92-A2CF-4F1C-A000-066A8A3764B1}" presName="ThreeConn_2-3" presStyleLbl="fgAccFollowNode1" presStyleIdx="1" presStyleCnt="2">
        <dgm:presLayoutVars>
          <dgm:bulletEnabled val="1"/>
        </dgm:presLayoutVars>
      </dgm:prSet>
      <dgm:spPr/>
    </dgm:pt>
    <dgm:pt modelId="{CF2C6226-F023-43DE-A34B-9609A5F8B842}" type="pres">
      <dgm:prSet presAssocID="{7A126A92-A2CF-4F1C-A000-066A8A3764B1}" presName="ThreeNodes_1_text" presStyleLbl="node1" presStyleIdx="2" presStyleCnt="3">
        <dgm:presLayoutVars>
          <dgm:bulletEnabled val="1"/>
        </dgm:presLayoutVars>
      </dgm:prSet>
      <dgm:spPr/>
    </dgm:pt>
    <dgm:pt modelId="{32E5DDB2-CFD7-4106-9356-139BF3A7861A}" type="pres">
      <dgm:prSet presAssocID="{7A126A92-A2CF-4F1C-A000-066A8A3764B1}" presName="ThreeNodes_2_text" presStyleLbl="node1" presStyleIdx="2" presStyleCnt="3">
        <dgm:presLayoutVars>
          <dgm:bulletEnabled val="1"/>
        </dgm:presLayoutVars>
      </dgm:prSet>
      <dgm:spPr/>
    </dgm:pt>
    <dgm:pt modelId="{32F9676A-BC5C-4A96-ACD7-C1DD191DF267}" type="pres">
      <dgm:prSet presAssocID="{7A126A92-A2CF-4F1C-A000-066A8A3764B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FE31639-636E-4926-A3EE-7CD38253517F}" type="presOf" srcId="{B85E2149-B461-4E1A-88F1-A170776472AA}" destId="{32F9676A-BC5C-4A96-ACD7-C1DD191DF267}" srcOrd="1" destOrd="0" presId="urn:microsoft.com/office/officeart/2005/8/layout/vProcess5"/>
    <dgm:cxn modelId="{16A31563-3477-4640-9C13-B2EE3F7906BA}" type="presOf" srcId="{972672A7-7084-488A-91F7-519BCAED9761}" destId="{8F54DBF5-31E1-4073-9EFB-093909FC3411}" srcOrd="0" destOrd="0" presId="urn:microsoft.com/office/officeart/2005/8/layout/vProcess5"/>
    <dgm:cxn modelId="{C363F770-CB02-46FD-BBFE-CCDFE564571B}" srcId="{7A126A92-A2CF-4F1C-A000-066A8A3764B1}" destId="{A3F22D5D-085E-4BE1-AC8A-68305BB0C9C1}" srcOrd="1" destOrd="0" parTransId="{72989C8D-41F2-4EC7-9262-89A8CF533C98}" sibTransId="{972672A7-7084-488A-91F7-519BCAED9761}"/>
    <dgm:cxn modelId="{EA35D053-4C44-4FD9-B2B5-B4DCE6D281CF}" type="presOf" srcId="{B85E2149-B461-4E1A-88F1-A170776472AA}" destId="{D507F76A-E0B8-461E-A05D-6B22ED625E60}" srcOrd="0" destOrd="0" presId="urn:microsoft.com/office/officeart/2005/8/layout/vProcess5"/>
    <dgm:cxn modelId="{3B911C93-A3F8-413C-B1DE-CF10E220056B}" type="presOf" srcId="{B6CD3D11-0923-4201-94C9-E629DE20BB54}" destId="{589BEE33-6055-444D-A7A1-183CAFBFE4ED}" srcOrd="0" destOrd="0" presId="urn:microsoft.com/office/officeart/2005/8/layout/vProcess5"/>
    <dgm:cxn modelId="{2A96C6A4-867D-4D4A-A116-ADBEDAADF13B}" srcId="{7A126A92-A2CF-4F1C-A000-066A8A3764B1}" destId="{B85E2149-B461-4E1A-88F1-A170776472AA}" srcOrd="2" destOrd="0" parTransId="{5AC9F1A4-DECA-47A1-8D43-81D5DAAEBB7E}" sibTransId="{D8C93EF2-C743-463E-9CEC-D083B0FF8DF2}"/>
    <dgm:cxn modelId="{BA1C77B9-7010-4596-ABAF-C08B6F01E3FD}" type="presOf" srcId="{A3F22D5D-085E-4BE1-AC8A-68305BB0C9C1}" destId="{32E5DDB2-CFD7-4106-9356-139BF3A7861A}" srcOrd="1" destOrd="0" presId="urn:microsoft.com/office/officeart/2005/8/layout/vProcess5"/>
    <dgm:cxn modelId="{A143B7BB-9154-4748-B590-903E040AFCD4}" type="presOf" srcId="{7A126A92-A2CF-4F1C-A000-066A8A3764B1}" destId="{C35C51F0-263E-428A-BBE0-0CC99A97E2DC}" srcOrd="0" destOrd="0" presId="urn:microsoft.com/office/officeart/2005/8/layout/vProcess5"/>
    <dgm:cxn modelId="{8A31E0C1-5A84-4179-866B-342565C8498B}" type="presOf" srcId="{E61A9F85-67D4-4E3A-8893-5856DD2A52BB}" destId="{CF2C6226-F023-43DE-A34B-9609A5F8B842}" srcOrd="1" destOrd="0" presId="urn:microsoft.com/office/officeart/2005/8/layout/vProcess5"/>
    <dgm:cxn modelId="{2DA15ED1-E692-454F-A259-98F6041DEEA2}" type="presOf" srcId="{A3F22D5D-085E-4BE1-AC8A-68305BB0C9C1}" destId="{EB9EB394-BEFC-45DE-A725-FF94092CE71F}" srcOrd="0" destOrd="0" presId="urn:microsoft.com/office/officeart/2005/8/layout/vProcess5"/>
    <dgm:cxn modelId="{1413ACE6-1237-4EE1-A7E0-B2E722AC1FF5}" srcId="{7A126A92-A2CF-4F1C-A000-066A8A3764B1}" destId="{E61A9F85-67D4-4E3A-8893-5856DD2A52BB}" srcOrd="0" destOrd="0" parTransId="{8829A45F-AD3A-4EF8-8678-1AA4E4A11A7E}" sibTransId="{B6CD3D11-0923-4201-94C9-E629DE20BB54}"/>
    <dgm:cxn modelId="{A558D9FA-0C5F-4D84-AD9E-74EFFBDAF173}" type="presOf" srcId="{E61A9F85-67D4-4E3A-8893-5856DD2A52BB}" destId="{B230E123-E8F0-468D-BAF6-36DF5F7B1386}" srcOrd="0" destOrd="0" presId="urn:microsoft.com/office/officeart/2005/8/layout/vProcess5"/>
    <dgm:cxn modelId="{583AE1BD-93AE-459E-9ADD-02D4D7BC96A2}" type="presParOf" srcId="{C35C51F0-263E-428A-BBE0-0CC99A97E2DC}" destId="{2A4800D2-F515-414F-9A89-57AD8B505BE8}" srcOrd="0" destOrd="0" presId="urn:microsoft.com/office/officeart/2005/8/layout/vProcess5"/>
    <dgm:cxn modelId="{55BC4158-0BD7-4E5B-AA0A-F251A79DBD07}" type="presParOf" srcId="{C35C51F0-263E-428A-BBE0-0CC99A97E2DC}" destId="{B230E123-E8F0-468D-BAF6-36DF5F7B1386}" srcOrd="1" destOrd="0" presId="urn:microsoft.com/office/officeart/2005/8/layout/vProcess5"/>
    <dgm:cxn modelId="{6070D74E-8FE6-4446-BFFD-CD4E22BBB60E}" type="presParOf" srcId="{C35C51F0-263E-428A-BBE0-0CC99A97E2DC}" destId="{EB9EB394-BEFC-45DE-A725-FF94092CE71F}" srcOrd="2" destOrd="0" presId="urn:microsoft.com/office/officeart/2005/8/layout/vProcess5"/>
    <dgm:cxn modelId="{7B1023D6-9828-4AC0-8F35-577A61D2C944}" type="presParOf" srcId="{C35C51F0-263E-428A-BBE0-0CC99A97E2DC}" destId="{D507F76A-E0B8-461E-A05D-6B22ED625E60}" srcOrd="3" destOrd="0" presId="urn:microsoft.com/office/officeart/2005/8/layout/vProcess5"/>
    <dgm:cxn modelId="{1A3C57B9-771B-4388-B7B0-109B1CF2EA9A}" type="presParOf" srcId="{C35C51F0-263E-428A-BBE0-0CC99A97E2DC}" destId="{589BEE33-6055-444D-A7A1-183CAFBFE4ED}" srcOrd="4" destOrd="0" presId="urn:microsoft.com/office/officeart/2005/8/layout/vProcess5"/>
    <dgm:cxn modelId="{E75AC742-25FA-4976-BE55-63BB956298B6}" type="presParOf" srcId="{C35C51F0-263E-428A-BBE0-0CC99A97E2DC}" destId="{8F54DBF5-31E1-4073-9EFB-093909FC3411}" srcOrd="5" destOrd="0" presId="urn:microsoft.com/office/officeart/2005/8/layout/vProcess5"/>
    <dgm:cxn modelId="{38C642E8-E61E-4A69-B11D-514B1C48069C}" type="presParOf" srcId="{C35C51F0-263E-428A-BBE0-0CC99A97E2DC}" destId="{CF2C6226-F023-43DE-A34B-9609A5F8B842}" srcOrd="6" destOrd="0" presId="urn:microsoft.com/office/officeart/2005/8/layout/vProcess5"/>
    <dgm:cxn modelId="{0159205D-83A4-447E-890A-45085F92BE11}" type="presParOf" srcId="{C35C51F0-263E-428A-BBE0-0CC99A97E2DC}" destId="{32E5DDB2-CFD7-4106-9356-139BF3A7861A}" srcOrd="7" destOrd="0" presId="urn:microsoft.com/office/officeart/2005/8/layout/vProcess5"/>
    <dgm:cxn modelId="{79AD933E-006B-41AB-8F6B-2F346403569A}" type="presParOf" srcId="{C35C51F0-263E-428A-BBE0-0CC99A97E2DC}" destId="{32F9676A-BC5C-4A96-ACD7-C1DD191DF26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0E123-E8F0-468D-BAF6-36DF5F7B1386}">
      <dsp:nvSpPr>
        <dsp:cNvPr id="0" name=""/>
        <dsp:cNvSpPr/>
      </dsp:nvSpPr>
      <dsp:spPr>
        <a:xfrm>
          <a:off x="0" y="0"/>
          <a:ext cx="6728316" cy="10100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RStudio Overview</a:t>
          </a:r>
        </a:p>
      </dsp:txBody>
      <dsp:txXfrm>
        <a:off x="29583" y="29583"/>
        <a:ext cx="5638394" cy="950884"/>
      </dsp:txXfrm>
    </dsp:sp>
    <dsp:sp modelId="{EB9EB394-BEFC-45DE-A725-FF94092CE71F}">
      <dsp:nvSpPr>
        <dsp:cNvPr id="0" name=""/>
        <dsp:cNvSpPr/>
      </dsp:nvSpPr>
      <dsp:spPr>
        <a:xfrm>
          <a:off x="593675" y="1178391"/>
          <a:ext cx="6728316" cy="10100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Cleaning &amp; Analysis With Jordan 'F' Farrow</a:t>
          </a:r>
        </a:p>
      </dsp:txBody>
      <dsp:txXfrm>
        <a:off x="623258" y="1207974"/>
        <a:ext cx="5418943" cy="950884"/>
      </dsp:txXfrm>
    </dsp:sp>
    <dsp:sp modelId="{D507F76A-E0B8-461E-A05D-6B22ED625E60}">
      <dsp:nvSpPr>
        <dsp:cNvPr id="0" name=""/>
        <dsp:cNvSpPr/>
      </dsp:nvSpPr>
      <dsp:spPr>
        <a:xfrm>
          <a:off x="1187350" y="2356783"/>
          <a:ext cx="6728316" cy="10100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Infidelity Predictor 3000</a:t>
          </a:r>
        </a:p>
      </dsp:txBody>
      <dsp:txXfrm>
        <a:off x="1216933" y="2386366"/>
        <a:ext cx="5418943" cy="950884"/>
      </dsp:txXfrm>
    </dsp:sp>
    <dsp:sp modelId="{589BEE33-6055-444D-A7A1-183CAFBFE4ED}">
      <dsp:nvSpPr>
        <dsp:cNvPr id="0" name=""/>
        <dsp:cNvSpPr/>
      </dsp:nvSpPr>
      <dsp:spPr>
        <a:xfrm>
          <a:off x="6071784" y="765954"/>
          <a:ext cx="656532" cy="65653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6219504" y="765954"/>
        <a:ext cx="361092" cy="494040"/>
      </dsp:txXfrm>
    </dsp:sp>
    <dsp:sp modelId="{8F54DBF5-31E1-4073-9EFB-093909FC3411}">
      <dsp:nvSpPr>
        <dsp:cNvPr id="0" name=""/>
        <dsp:cNvSpPr/>
      </dsp:nvSpPr>
      <dsp:spPr>
        <a:xfrm>
          <a:off x="6665459" y="1937612"/>
          <a:ext cx="656532" cy="65653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6813179" y="1937612"/>
        <a:ext cx="361092" cy="494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7D8E4-65A8-46C5-A448-3AE106F3FA3C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9541E-E6F4-44BC-A902-748BC2F4C9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2826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Sourced From https://mavink.com/explore/Acknowledgement-of-Country-Picture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36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349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https://www.geeksforgeeks.org/machine-learning/bagging-vs-boosting-in-machine-learning/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730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from </a:t>
            </a:r>
            <a:r>
              <a:rPr lang="en-US" dirty="0" err="1"/>
              <a:t>spotify</a:t>
            </a:r>
            <a:r>
              <a:rPr lang="en-US" dirty="0"/>
              <a:t> and Geeks for geeks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1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75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40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741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73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2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357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08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21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89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359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1638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5" Type="http://schemas.openxmlformats.org/officeDocument/2006/relationships/audio" Target="../media/audio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towardsai.net/outlier-detection-and-treatment-9a9f41df0fb2" TargetMode="External"/><Relationship Id="rId2" Type="http://schemas.openxmlformats.org/officeDocument/2006/relationships/hyperlink" Target="https://www.biostathandbook.com/transform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uantifyinghealth.com/square-root-transformation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audio" Target="../media/audio2.wav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10" Type="http://schemas.openxmlformats.org/officeDocument/2006/relationships/audio" Target="../media/audio8.wav"/><Relationship Id="rId4" Type="http://schemas.openxmlformats.org/officeDocument/2006/relationships/audio" Target="../media/audio8.wav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7" Type="http://schemas.openxmlformats.org/officeDocument/2006/relationships/audio" Target="../media/audio9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audio5.wav"/><Relationship Id="rId3" Type="http://schemas.openxmlformats.org/officeDocument/2006/relationships/audio" Target="../media/audio5.wav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radleyboehmke.github.io/HOML/bagging.html" TargetMode="External"/><Relationship Id="rId2" Type="http://schemas.openxmlformats.org/officeDocument/2006/relationships/hyperlink" Target="https://pmc.ncbi.nlm.nih.gov/articles/PMC5769953/#:~:text=much%20attention%20,LASSO%20is%20kn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48550/arXiv.2410.22854" TargetMode="External"/><Relationship Id="rId4" Type="http://schemas.openxmlformats.org/officeDocument/2006/relationships/hyperlink" Target="https://fderyckel.github.io/machinelearningwithr/trees-and-classification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audio" Target="../media/audio7.wav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3.wav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osit.co/downloads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audio" Target="../media/audio5.wav"/><Relationship Id="rId5" Type="http://schemas.openxmlformats.org/officeDocument/2006/relationships/image" Target="../media/image1.jpeg"/><Relationship Id="rId10" Type="http://schemas.openxmlformats.org/officeDocument/2006/relationships/image" Target="../media/image7.png"/><Relationship Id="rId4" Type="http://schemas.openxmlformats.org/officeDocument/2006/relationships/audio" Target="../media/audio5.wav"/><Relationship Id="rId9" Type="http://schemas.openxmlformats.org/officeDocument/2006/relationships/hyperlink" Target="https://cran.r-project.org/bin/windows/bas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6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7.wa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~t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DAC3B-BA08-853E-4E80-8560B9B2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C3009-902B-927A-DB2D-F02AAC13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44" y="1437783"/>
            <a:ext cx="7908513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23 June -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7140C-F309-6CB2-1FFF-8345BC501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6133" y="4020146"/>
            <a:ext cx="5357600" cy="1160213"/>
          </a:xfrm>
        </p:spPr>
        <p:txBody>
          <a:bodyPr vert="horz" lIns="91440" tIns="0" rIns="91440" bIns="45720" rtlCol="0" anchor="t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“A computer program is said to learn from experience E with respect to some class of tasks T and performance measure P, if its performance at tasks in T, as measured by P, improves with the experience E.”-Tom M. Mitchell </a:t>
            </a:r>
          </a:p>
        </p:txBody>
      </p:sp>
    </p:spTree>
    <p:extLst>
      <p:ext uri="{BB962C8B-B14F-4D97-AF65-F5344CB8AC3E}">
        <p14:creationId xmlns:p14="http://schemas.microsoft.com/office/powerpoint/2010/main" val="3229482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A7D8ED-4DB6-46C0-AE81-24DA0AAF9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2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C12349-62E6-4BD7-9794-8785CD02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3" y="0"/>
            <a:ext cx="369012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3CFCD-5C61-28EE-741A-910C11B79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7490" y="1949051"/>
            <a:ext cx="3002750" cy="2959899"/>
          </a:xfrm>
        </p:spPr>
        <p:txBody>
          <a:bodyPr vert="horz" lIns="91440" tIns="0" rIns="91440" bIns="45720" rtlCol="0" anchor="ctr">
            <a:normAutofit/>
          </a:bodyPr>
          <a:lstStyle/>
          <a:p>
            <a:pPr algn="ctr"/>
            <a:r>
              <a:rPr lang="en-US" sz="2800" dirty="0"/>
              <a:t>Up Next…..</a:t>
            </a: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CDD5A4AA-8515-49AE-8C6C-9CF6E14C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431831" y="1949051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3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BCC18-D86F-AAA7-1CA1-4DF36F0D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EDBDC1-008C-468F-57B3-57641EC83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49BCD7-1898-1934-500C-E399DE16B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999203-A57A-032D-9F41-195369BFC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63244F-578B-9E42-C956-BB7287F15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273DC-EBEE-A15F-DFAB-83789202C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1A27B-3B50-F289-E3D5-3BE6396A5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284" y="487443"/>
            <a:ext cx="5508837" cy="5117852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Analysis With Jordan 'F' Farrow</a:t>
            </a:r>
            <a:endParaRPr lang="en-A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A5F36C-97CB-B3A0-B0F3-B9D4394C4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4" name="Picture 2" descr="2.1 Installation | Daten Analyse mit RStudio - Dokumentation">
            <a:extLst>
              <a:ext uri="{FF2B5EF4-FFF2-40B4-BE49-F238E27FC236}">
                <a16:creationId xmlns:a16="http://schemas.microsoft.com/office/drawing/2014/main" id="{B4B6918C-A2DF-29CB-58D8-21A72B2F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34" y="1755913"/>
            <a:ext cx="2822713" cy="28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rackTribe - Walk Through the Park [Copyright Free]">
            <a:hlinkClick r:id="" action="ppaction://media"/>
            <a:extLst>
              <a:ext uri="{FF2B5EF4-FFF2-40B4-BE49-F238E27FC236}">
                <a16:creationId xmlns:a16="http://schemas.microsoft.com/office/drawing/2014/main" id="{1B242AE5-8AAF-8908-E640-B5ACF285D80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1967.2916"/>
                  <p14:fade in="1500" out="7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53285" y="6996989"/>
            <a:ext cx="487363" cy="4873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3E4CC44-29DE-F1C1-213D-DB29E65BA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661" y="5657222"/>
            <a:ext cx="7400781" cy="923030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“I Love Cleaning!" - Ming Ren Milen</a:t>
            </a:r>
            <a:endParaRPr lang="en-US" sz="24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625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BC6A-E8C3-2010-4B41-2E9D029E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>
                <a:cs typeface="Arial"/>
              </a:rPr>
              <a:t>Data cleaning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925CB-1242-FCA2-0D85-E609593B0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477" y="1351782"/>
            <a:ext cx="9245662" cy="2328475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cs typeface="Arial"/>
              </a:rPr>
              <a:t>What is data cleaning?</a:t>
            </a:r>
            <a:endParaRPr lang="en-US"/>
          </a:p>
          <a:p>
            <a:pPr marL="344170" indent="-34417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The act of manipulating data sets to produce optimal results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CD88A-8D44-2E45-6F73-0CF1873283B4}"/>
              </a:ext>
            </a:extLst>
          </p:cNvPr>
          <p:cNvSpPr txBox="1"/>
          <p:nvPr/>
        </p:nvSpPr>
        <p:spPr>
          <a:xfrm>
            <a:off x="1323351" y="2876786"/>
            <a:ext cx="9243635" cy="3874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Why perform data cleaning?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 dirty="0">
                <a:cs typeface="Arial"/>
              </a:rPr>
              <a:t>Deal with invalid values not meant to influence results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>
                <a:cs typeface="Arial"/>
              </a:rPr>
              <a:t>Prevent outliers from over influencing findings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"Rubbish in = Rubbish out"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Two types to be discussed: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 dirty="0">
                <a:cs typeface="Arial"/>
              </a:rPr>
              <a:t>Invalid data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 dirty="0">
                <a:cs typeface="Arial"/>
              </a:rPr>
              <a:t>Outliers</a:t>
            </a:r>
          </a:p>
        </p:txBody>
      </p:sp>
      <p:pic>
        <p:nvPicPr>
          <p:cNvPr id="5" name="Picture 4" descr="Thumbs Up Emoji - Thumbs Up Emoji Cartoon Style - CleanPNG">
            <a:extLst>
              <a:ext uri="{FF2B5EF4-FFF2-40B4-BE49-F238E27FC236}">
                <a16:creationId xmlns:a16="http://schemas.microsoft.com/office/drawing/2014/main" id="{5A7DD02F-AFFC-B676-E0DE-A9F3A1AC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6" b="98726" l="9969" r="89720">
                        <a14:foregroundMark x1="22118" y1="88535" x2="26833" y2="92953"/>
                        <a14:foregroundMark x1="45483" y1="94268" x2="52960" y2="99363"/>
                        <a14:foregroundMark x1="22118" y1="92357" x2="25927" y2="95861"/>
                        <a14:foregroundMark x1="77570" y1="5096" x2="81620" y2="9554"/>
                        <a14:foregroundMark x1="82555" y1="38854" x2="78505" y2="63694"/>
                        <a14:foregroundMark x1="37383" y1="16561" x2="41745" y2="6369"/>
                        <a14:backgroundMark x1="28037" y1="98089" x2="28972" y2="98089"/>
                        <a14:backgroundMark x1="25234" y1="98089" x2="29907" y2="980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9029" y="3029252"/>
            <a:ext cx="3145617" cy="15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3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49AC1-120F-8EF7-8E40-123A3C5C5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F3D5-226C-60C7-024A-5EB22AA83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>
                <a:cs typeface="Arial"/>
              </a:rPr>
              <a:t>Data cleaning – Why is Cleaning So Hard?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endParaRPr lang="en-US" b="1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D8C7-6311-C4E3-42D8-593EDA95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334013"/>
            <a:ext cx="9250066" cy="415639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cs typeface="Arial"/>
              </a:rPr>
              <a:t>It is very subjective!</a:t>
            </a:r>
          </a:p>
          <a:p>
            <a:pPr marL="342900" indent="-342900" algn="ctr"/>
            <a:r>
              <a:rPr lang="en-US" dirty="0">
                <a:cs typeface="Arial"/>
              </a:rPr>
              <a:t>The way one individual perceives a dataset may differ from another</a:t>
            </a:r>
          </a:p>
          <a:p>
            <a:pPr marL="342900" indent="-342900" algn="ctr"/>
            <a:r>
              <a:rPr lang="en-US" dirty="0">
                <a:cs typeface="Arial"/>
              </a:rPr>
              <a:t>May result in the same dataset producing different results...</a:t>
            </a:r>
          </a:p>
          <a:p>
            <a:pPr marL="342900" indent="-342900" algn="ctr"/>
            <a:endParaRPr lang="en-US">
              <a:cs typeface="Arial"/>
            </a:endParaRPr>
          </a:p>
          <a:p>
            <a:pPr marL="0" indent="0" algn="ctr">
              <a:buNone/>
            </a:pPr>
            <a:r>
              <a:rPr lang="en-US" sz="2800" b="1" dirty="0">
                <a:cs typeface="Arial"/>
              </a:rPr>
              <a:t>This makes it all the more important!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Ensuring appropriate data is used could:</a:t>
            </a:r>
          </a:p>
          <a:p>
            <a:pPr marL="342900" indent="-342900" algn="ctr"/>
            <a:r>
              <a:rPr lang="en-US" dirty="0">
                <a:cs typeface="Arial"/>
              </a:rPr>
              <a:t>Save lives</a:t>
            </a:r>
          </a:p>
          <a:p>
            <a:pPr marL="342900" indent="-342900" algn="ctr"/>
            <a:r>
              <a:rPr lang="en-US" dirty="0">
                <a:cs typeface="Arial"/>
              </a:rPr>
              <a:t>Detect cyber attacks</a:t>
            </a:r>
          </a:p>
          <a:p>
            <a:pPr marL="342900" indent="-342900" algn="ctr"/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84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E6A7C-9E97-D54C-CD05-87480113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3A54-7B1E-BA51-7E58-EBC8A295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>
                <a:cs typeface="Arial"/>
              </a:rPr>
              <a:t>Data cleaning – Invalid Data</a:t>
            </a:r>
            <a:endParaRPr lang="en-US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614EE-D0EF-7AC6-F137-43BE95997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51782"/>
            <a:ext cx="9250066" cy="5358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Data outside the expected range(s) of a feature (default is NA in R)</a:t>
            </a:r>
          </a:p>
          <a:p>
            <a:pPr marL="0" indent="0">
              <a:buNone/>
            </a:pPr>
            <a:r>
              <a:rPr lang="en-US" dirty="0">
                <a:cs typeface="Arial"/>
              </a:rPr>
              <a:t>Examples:</a:t>
            </a:r>
          </a:p>
          <a:p>
            <a:pPr marL="342900" indent="-342900"/>
            <a:r>
              <a:rPr lang="en-US" dirty="0">
                <a:cs typeface="Arial"/>
              </a:rPr>
              <a:t>'99999 values indicating a timed-out ping'</a:t>
            </a:r>
          </a:p>
          <a:p>
            <a:pPr marL="342900" indent="-342900"/>
            <a:r>
              <a:rPr lang="en-US" dirty="0">
                <a:cs typeface="Arial"/>
              </a:rPr>
              <a:t>'Below 0 values for the number of sheep owned'</a:t>
            </a:r>
          </a:p>
          <a:p>
            <a:pPr marL="342900" indent="-342900"/>
            <a:r>
              <a:rPr lang="en-US" dirty="0">
                <a:cs typeface="Arial"/>
              </a:rPr>
              <a:t>'??? values for operating system used'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These values must be converted into NA</a:t>
            </a:r>
          </a:p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Rule of thumb:</a:t>
            </a:r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&gt;20% invalid, </a:t>
            </a:r>
            <a:r>
              <a:rPr lang="en-US" b="1" dirty="0" err="1">
                <a:cs typeface="Arial"/>
              </a:rPr>
              <a:t>analyse</a:t>
            </a:r>
            <a:r>
              <a:rPr lang="en-US" b="1" dirty="0">
                <a:cs typeface="Arial"/>
              </a:rPr>
              <a:t> why they are missing</a:t>
            </a: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41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FB09B-5E30-EE19-47F3-3C77E4119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0CB3-3C2B-B21B-8EDF-845F19F9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070" y="582039"/>
            <a:ext cx="9566018" cy="6191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Arial"/>
              </a:rPr>
              <a:t>Activity: Deal with invalid non-NA data</a:t>
            </a:r>
            <a:endParaRPr lang="en-US" dirty="0"/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EB6F36F-E046-26F8-2D19-41F01C11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234" y="1203944"/>
            <a:ext cx="5458955" cy="9888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8C5F95-8285-C04E-80BA-9D80BC9124E1}"/>
              </a:ext>
            </a:extLst>
          </p:cNvPr>
          <p:cNvSpPr txBox="1"/>
          <p:nvPr/>
        </p:nvSpPr>
        <p:spPr>
          <a:xfrm>
            <a:off x="1593272" y="2046480"/>
            <a:ext cx="687932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cs typeface="Arial"/>
              </a:rPr>
              <a:t>Import the dataset into the R file.</a:t>
            </a:r>
          </a:p>
          <a:p>
            <a:pPr marL="342900" indent="-342900">
              <a:buAutoNum type="arabicPeriod"/>
            </a:pPr>
            <a:endParaRPr lang="en-GB" dirty="0">
              <a:cs typeface="Arial"/>
            </a:endParaRP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1.2. (If you wish, view the file to spot where these invalid values are).</a:t>
            </a: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2.  clean </a:t>
            </a:r>
            <a:r>
              <a:rPr lang="en-GB" dirty="0" err="1">
                <a:cs typeface="Arial"/>
              </a:rPr>
              <a:t>cyl</a:t>
            </a:r>
            <a:r>
              <a:rPr lang="en-GB" dirty="0">
                <a:cs typeface="Arial"/>
              </a:rPr>
              <a:t>, converting '????' Values into NA.</a:t>
            </a:r>
          </a:p>
          <a:p>
            <a:endParaRPr lang="en-GB" dirty="0">
              <a:cs typeface="Arial"/>
            </a:endParaRP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3. clean hp, converting negative values into NA.</a:t>
            </a:r>
          </a:p>
          <a:p>
            <a:endParaRPr lang="en-GB" dirty="0">
              <a:cs typeface="Arial"/>
            </a:endParaRP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4. clean drat, converting 99999 values into NA.</a:t>
            </a:r>
          </a:p>
        </p:txBody>
      </p:sp>
      <p:pic>
        <p:nvPicPr>
          <p:cNvPr id="16" name="Picture 15" descr="A white and green text&#10;&#10;AI-generated content may be incorrect.">
            <a:extLst>
              <a:ext uri="{FF2B5EF4-FFF2-40B4-BE49-F238E27FC236}">
                <a16:creationId xmlns:a16="http://schemas.microsoft.com/office/drawing/2014/main" id="{32ED6F40-EE17-F0A9-37D1-2F8EEA0C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33" y="2405556"/>
            <a:ext cx="7529594" cy="335617"/>
          </a:xfrm>
          <a:prstGeom prst="rect">
            <a:avLst/>
          </a:prstGeom>
        </p:spPr>
      </p:pic>
      <p:pic>
        <p:nvPicPr>
          <p:cNvPr id="17" name="Picture 1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7ED2525-C4AC-795B-98EE-6E1C48A10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58" y="4074440"/>
            <a:ext cx="3191845" cy="375189"/>
          </a:xfrm>
          <a:prstGeom prst="rect">
            <a:avLst/>
          </a:prstGeom>
        </p:spPr>
      </p:pic>
      <p:pic>
        <p:nvPicPr>
          <p:cNvPr id="19" name="Picture 18" descr="A close up of a sign&#10;&#10;AI-generated content may be incorrect.">
            <a:extLst>
              <a:ext uri="{FF2B5EF4-FFF2-40B4-BE49-F238E27FC236}">
                <a16:creationId xmlns:a16="http://schemas.microsoft.com/office/drawing/2014/main" id="{EE5A7D40-8D4C-286F-C2DE-659C1BD54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973" y="5632100"/>
            <a:ext cx="3425125" cy="365987"/>
          </a:xfrm>
          <a:prstGeom prst="rect">
            <a:avLst/>
          </a:prstGeom>
        </p:spPr>
      </p:pic>
      <p:pic>
        <p:nvPicPr>
          <p:cNvPr id="20" name="Picture 19" descr="A close-up of a logo&#10;&#10;AI-generated content may be incorrect.">
            <a:extLst>
              <a:ext uri="{FF2B5EF4-FFF2-40B4-BE49-F238E27FC236}">
                <a16:creationId xmlns:a16="http://schemas.microsoft.com/office/drawing/2014/main" id="{66C2B66C-B2C6-B9C7-3B5F-057393DC1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634" y="4805523"/>
            <a:ext cx="3148578" cy="4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6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70F71-8CFB-7096-EE92-E88C7FCF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F416-4D9C-E3FB-2CE5-B5CC2EB6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Invalid Data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C6293-A586-9502-CD00-2FFC468C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042748"/>
            <a:ext cx="9250066" cy="46678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cs typeface="Arial"/>
              </a:rPr>
              <a:t>There are 3 ways to deal with our now NA invalid data</a:t>
            </a:r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1. Drop the entire feature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solidFill>
                  <a:srgbClr val="FF0000"/>
                </a:solidFill>
                <a:cs typeface="Arial"/>
              </a:rPr>
              <a:t>NOT RECOMMENDED!</a:t>
            </a:r>
            <a:r>
              <a:rPr lang="en-US" dirty="0">
                <a:cs typeface="Arial"/>
              </a:rPr>
              <a:t>... sometimes (depends on the % missing)</a:t>
            </a:r>
            <a:endParaRPr lang="en-US" dirty="0">
              <a:solidFill>
                <a:srgbClr val="FF0000"/>
              </a:solidFill>
              <a:cs typeface="Arial"/>
            </a:endParaRP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By removing an entire feature, results become restricted to fewer factors, causing incorrect/biased predictions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Before removing a feature, consider looking at why many invalid values exist. Data gathering may be flawed from the beginning...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cs typeface="Arial"/>
              </a:rPr>
              <a:t>Example dropping feature vs within cars dataset: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close up of a logo&#10;&#10;AI-generated content may be incorrect.">
            <a:extLst>
              <a:ext uri="{FF2B5EF4-FFF2-40B4-BE49-F238E27FC236}">
                <a16:creationId xmlns:a16="http://schemas.microsoft.com/office/drawing/2014/main" id="{044834DD-EE96-D5B2-8C82-AA10ECC1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88" y="5883301"/>
            <a:ext cx="3368460" cy="4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A538-6D30-6D3F-9AC0-AC202E75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A9FD-4B8E-EBEF-7507-C19B2FCF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Invalid Data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C6BA-6DF0-CA9C-CB44-6DFE99E4D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675298"/>
            <a:ext cx="9250066" cy="50353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600" dirty="0">
                <a:cs typeface="Arial"/>
              </a:rPr>
              <a:t>There are 3 ways to deal with our now NA invalid data</a:t>
            </a:r>
            <a:endParaRPr lang="en-US" dirty="0"/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2. Analyse complete cases only (all cells are valid entries)</a:t>
            </a:r>
            <a:endParaRPr lang="en-US" dirty="0"/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Most common cleaning method you will probably use</a:t>
            </a:r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Removes rows where cells have NA values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cs typeface="Arial"/>
              </a:rPr>
              <a:t>frame</a:t>
            </a:r>
            <a:r>
              <a:rPr lang="en-US" dirty="0">
                <a:solidFill>
                  <a:srgbClr val="FFFFFF"/>
                </a:solidFill>
                <a:cs typeface="Arial"/>
              </a:rPr>
              <a:t> &lt;- </a:t>
            </a:r>
            <a:r>
              <a:rPr lang="en-US" err="1">
                <a:solidFill>
                  <a:srgbClr val="FFFFFF"/>
                </a:solidFill>
                <a:cs typeface="Arial"/>
              </a:rPr>
              <a:t>na.omit</a:t>
            </a:r>
            <a:r>
              <a:rPr lang="en-US" dirty="0">
                <a:solidFill>
                  <a:srgbClr val="FFFFFF"/>
                </a:solidFill>
                <a:cs typeface="Arial"/>
              </a:rPr>
              <a:t>(</a:t>
            </a:r>
            <a:r>
              <a:rPr lang="en-US" dirty="0">
                <a:solidFill>
                  <a:schemeClr val="accent3"/>
                </a:solidFill>
                <a:cs typeface="Arial"/>
              </a:rPr>
              <a:t>frame</a:t>
            </a:r>
            <a:r>
              <a:rPr lang="en-US" dirty="0">
                <a:solidFill>
                  <a:srgbClr val="FFFFFF"/>
                </a:solidFill>
                <a:cs typeface="Arial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cs typeface="Arial"/>
              </a:rPr>
              <a:t>Example using our cars dataset: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close-up of a symbol&#10;&#10;AI-generated content may be incorrect.">
            <a:extLst>
              <a:ext uri="{FF2B5EF4-FFF2-40B4-BE49-F238E27FC236}">
                <a16:creationId xmlns:a16="http://schemas.microsoft.com/office/drawing/2014/main" id="{A56F69A5-10E4-430E-DDCC-879CD619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839" y="5625642"/>
            <a:ext cx="3477271" cy="4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1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83D85-58A0-18AA-D9E2-D4503C56A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C2BC-A780-BDBF-C944-E4569C03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Invalid Data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D3A55-E130-5ED4-D0D8-96AE7F09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430840"/>
            <a:ext cx="9250066" cy="4279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>
                <a:cs typeface="Arial"/>
              </a:rPr>
              <a:t>There are 3 ways to deal with our now NA invalid data</a:t>
            </a:r>
            <a:endParaRPr lang="en-US" dirty="0"/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3. Impute missing values</a:t>
            </a:r>
            <a:endParaRPr lang="en-US" b="1" dirty="0"/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Replacing NA values with the features median</a:t>
            </a:r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skews distribution of data towards the median value (manipulating model predictions).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  <a:cs typeface="Arial"/>
              </a:rPr>
              <a:t>This means it is an action which should be taken for dealing with small amounts of NA values.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1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96ADB-22D9-798E-79F4-F5277B2A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53D8-7DC6-581C-DDD4-3A6CB3D6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Activity: How should we clean our dataset?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8949-D81D-119D-E9FA-F12660F9B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237111"/>
            <a:ext cx="9250066" cy="41700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Arial"/>
              </a:rPr>
              <a:t>Within our dataset, we now have multiple NA values: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457200" indent="-457200" algn="ctr">
              <a:buAutoNum type="arabicPeriod"/>
            </a:pPr>
            <a:r>
              <a:rPr lang="en-US" dirty="0">
                <a:solidFill>
                  <a:srgbClr val="FFFFFF"/>
                </a:solidFill>
                <a:cs typeface="Arial"/>
              </a:rPr>
              <a:t>What invalid cleaning method should we now perform?</a:t>
            </a:r>
          </a:p>
          <a:p>
            <a:pPr marL="457200" indent="-457200" algn="ctr">
              <a:buAutoNum type="arabicPeriod"/>
            </a:pPr>
            <a:r>
              <a:rPr lang="en-US" dirty="0">
                <a:solidFill>
                  <a:srgbClr val="FFFFFF"/>
                </a:solidFill>
                <a:cs typeface="Arial"/>
              </a:rPr>
              <a:t>What makes it a better choice over the other invalid cleaning types?</a:t>
            </a:r>
          </a:p>
        </p:txBody>
      </p:sp>
    </p:spTree>
    <p:extLst>
      <p:ext uri="{BB962C8B-B14F-4D97-AF65-F5344CB8AC3E}">
        <p14:creationId xmlns:p14="http://schemas.microsoft.com/office/powerpoint/2010/main" val="294584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F82B2-0BC7-BED6-A4BD-E08A884C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/>
              <a:t>Acknowledgement of Country</a:t>
            </a:r>
            <a:br>
              <a:rPr lang="en-US" sz="2100"/>
            </a:br>
            <a:endParaRPr lang="en-US" sz="21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6972E-F571-BB1B-B61E-39309FC9C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69803" y="2052116"/>
            <a:ext cx="3317493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I’d like to begin by acknowledging the Traditional Owners of the land on which we meet today. I would also like to pay my respects to Elders past and present.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1026" name="Picture 2" descr="Acknowledgement Of Country Picture">
            <a:extLst>
              <a:ext uri="{FF2B5EF4-FFF2-40B4-BE49-F238E27FC236}">
                <a16:creationId xmlns:a16="http://schemas.microsoft.com/office/drawing/2014/main" id="{EB2A4BC6-EA30-72AD-E8C7-0D17C0C9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766" y="1876852"/>
            <a:ext cx="4651619" cy="3104958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86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73CE1-A4F6-D0A3-4599-43DF9FCFE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3EBC-FA70-76A6-AD4C-6DA1107F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Activity: How should we clean our dataset?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1444E-8E6D-1027-B62D-69930EE4BFBD}"/>
              </a:ext>
            </a:extLst>
          </p:cNvPr>
          <p:cNvSpPr txBox="1"/>
          <p:nvPr/>
        </p:nvSpPr>
        <p:spPr>
          <a:xfrm>
            <a:off x="1533317" y="1429995"/>
            <a:ext cx="9081331" cy="13901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b="1" dirty="0">
                <a:cs typeface="Arial"/>
              </a:rPr>
              <a:t>Answers</a:t>
            </a:r>
            <a:endParaRPr lang="en-US" sz="2000" b="1">
              <a:cs typeface="Arial"/>
            </a:endParaRPr>
          </a:p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Analyse complete cases only</a:t>
            </a:r>
            <a:endParaRPr lang="en-GB" dirty="0">
              <a:cs typeface="Arial"/>
            </a:endParaRPr>
          </a:p>
          <a:p>
            <a:pPr algn="l"/>
            <a:endParaRPr lang="en-GB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4712F-671D-BD9B-300F-46469D099965}"/>
              </a:ext>
            </a:extLst>
          </p:cNvPr>
          <p:cNvSpPr txBox="1"/>
          <p:nvPr/>
        </p:nvSpPr>
        <p:spPr>
          <a:xfrm>
            <a:off x="1881639" y="2688712"/>
            <a:ext cx="825700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Arial" panose="020B0604020202020204"/>
              </a:rPr>
              <a:t>Not enough invalid values to consider removing entire features</a:t>
            </a:r>
          </a:p>
          <a:p>
            <a:endParaRPr lang="en-GB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 panose="020B0604020202020204"/>
              </a:rPr>
              <a:t>Too many to perform imputations (small dataset, 100 invalid values)</a:t>
            </a:r>
          </a:p>
          <a:p>
            <a:endParaRPr lang="en-GB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 panose="020B0604020202020204"/>
              </a:rPr>
              <a:t>Impossible to search for the source of invalid values (we did not collect the data)</a:t>
            </a:r>
          </a:p>
        </p:txBody>
      </p:sp>
    </p:spTree>
    <p:extLst>
      <p:ext uri="{BB962C8B-B14F-4D97-AF65-F5344CB8AC3E}">
        <p14:creationId xmlns:p14="http://schemas.microsoft.com/office/powerpoint/2010/main" val="254230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B70EA-B4DB-C1A8-A3A6-1BE9C6F9E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3535-704B-1B42-52C7-09C90F6D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4B6B4-E04D-F04C-8F36-68C8BC80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sz="2600" dirty="0">
                <a:cs typeface="Arial"/>
              </a:rPr>
              <a:t>Expected but larger/smaller values which heavily influence results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Example: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Number of fish within 75m areas</a:t>
            </a:r>
          </a:p>
          <a:p>
            <a:pPr marL="344170" indent="-344170"/>
            <a:r>
              <a:rPr lang="en-US" sz="2600" dirty="0">
                <a:solidFill>
                  <a:srgbClr val="FFFFFF"/>
                </a:solidFill>
                <a:cs typeface="Arial"/>
              </a:rPr>
              <a:t>Outlier present at ~670 fish</a:t>
            </a: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8" name="Picture 7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46C00337-4E55-A376-312D-05BD264BD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4"/>
          <a:stretch>
            <a:fillRect/>
          </a:stretch>
        </p:blipFill>
        <p:spPr>
          <a:xfrm>
            <a:off x="4256170" y="4193507"/>
            <a:ext cx="3678307" cy="23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DBAA7-8BE7-9386-8E2F-D3FBB4F9E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BC6C-2E1D-940A-361C-DBEAFA82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 Determining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2F69-5BD6-EFF9-48D6-C3358111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26310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Before we saw a histogram visualization to determine outliers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Other ways include:</a:t>
            </a: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FADED228-2546-BB1F-A37C-FCE6ECD4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015" y="3309115"/>
            <a:ext cx="3592239" cy="2171044"/>
          </a:xfrm>
          <a:prstGeom prst="rect">
            <a:avLst/>
          </a:prstGeom>
        </p:spPr>
      </p:pic>
      <p:pic>
        <p:nvPicPr>
          <p:cNvPr id="5" name="Picture 4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A05628CD-F37E-1682-951B-451338DF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38" y="3893812"/>
            <a:ext cx="4428718" cy="1583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26E08-0476-414B-B623-122BE60450F3}"/>
              </a:ext>
            </a:extLst>
          </p:cNvPr>
          <p:cNvSpPr txBox="1"/>
          <p:nvPr/>
        </p:nvSpPr>
        <p:spPr>
          <a:xfrm>
            <a:off x="2820051" y="5640101"/>
            <a:ext cx="2084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Arial"/>
              </a:rPr>
              <a:t>1.5xIQR rule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59B74-712F-793C-71C2-D53217A61459}"/>
              </a:ext>
            </a:extLst>
          </p:cNvPr>
          <p:cNvSpPr txBox="1"/>
          <p:nvPr/>
        </p:nvSpPr>
        <p:spPr>
          <a:xfrm>
            <a:off x="7287846" y="5640101"/>
            <a:ext cx="2084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Arial"/>
              </a:rPr>
              <a:t>+/- 3 z-scores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52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1FC2-736D-6F5A-5B89-7D391C4C1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8B7C-787C-C84B-9FF9-9F171E99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B2886-E03C-0D13-0F38-0674CC456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600" b="1" dirty="0">
                <a:solidFill>
                  <a:srgbClr val="FFFFFF"/>
                </a:solidFill>
                <a:cs typeface="Arial"/>
              </a:rPr>
              <a:t>There are 3 ways to deal with outliers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1. Remove the outliers</a:t>
            </a:r>
          </a:p>
          <a:p>
            <a:pPr marL="457200" indent="-457200"/>
            <a:r>
              <a:rPr lang="en-US" sz="2600" dirty="0">
                <a:solidFill>
                  <a:srgbClr val="FF0000"/>
                </a:solidFill>
                <a:cs typeface="Arial"/>
              </a:rPr>
              <a:t>NOT RECOMMENDED!</a:t>
            </a:r>
          </a:p>
          <a:p>
            <a:pPr marL="457200" indent="-457200"/>
            <a:r>
              <a:rPr lang="en-US" sz="2600" dirty="0">
                <a:cs typeface="Arial"/>
              </a:rPr>
              <a:t>These outliers are still valid data points</a:t>
            </a:r>
          </a:p>
          <a:p>
            <a:pPr marL="908050" lvl="1" indent="-337820">
              <a:buFont typeface="Courier New" panose="05000000000000000000" pitchFamily="2" charset="2"/>
              <a:buChar char="o"/>
            </a:pPr>
            <a:r>
              <a:rPr lang="en-US" sz="2400" dirty="0">
                <a:solidFill>
                  <a:srgbClr val="FFFFFF"/>
                </a:solidFill>
                <a:cs typeface="Arial"/>
              </a:rPr>
              <a:t>Removing these sways model predictions towards all other data points (small bias)</a:t>
            </a: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Red Angry Emoji Face With Frowning Expression For Reaction Icon And Emotion  Graphics, Angry Emoji, Red Face, Icon PNG Transparent Image and Clipart for  Free Download">
            <a:extLst>
              <a:ext uri="{FF2B5EF4-FFF2-40B4-BE49-F238E27FC236}">
                <a16:creationId xmlns:a16="http://schemas.microsoft.com/office/drawing/2014/main" id="{24D8E85E-4BA5-3EC4-EF33-30BB8B52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983" y="4485315"/>
            <a:ext cx="2096219" cy="209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2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EA58F-624A-3F0E-4B3A-F698DF1FC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0EB-7613-E6CC-F869-E6AD8B0F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BE51-9F39-4DC8-A874-D554CFCA2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600" b="1" dirty="0">
                <a:solidFill>
                  <a:srgbClr val="FFFFFF"/>
                </a:solidFill>
                <a:cs typeface="Arial"/>
              </a:rPr>
              <a:t>There are 3 ways to deal with outliers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2. Investigate why outliers </a:t>
            </a:r>
            <a:r>
              <a:rPr lang="en-US" sz="2600" dirty="0" err="1">
                <a:solidFill>
                  <a:srgbClr val="FFFFFF"/>
                </a:solidFill>
                <a:cs typeface="Arial"/>
              </a:rPr>
              <a:t>occured</a:t>
            </a:r>
            <a:endParaRPr lang="en-US" sz="2600">
              <a:solidFill>
                <a:srgbClr val="FFFFFF"/>
              </a:solidFill>
              <a:cs typeface="Arial"/>
            </a:endParaRPr>
          </a:p>
          <a:p>
            <a:pPr marL="457200" indent="-457200"/>
            <a:r>
              <a:rPr lang="en-US" sz="2600" dirty="0">
                <a:cs typeface="Arial"/>
              </a:rPr>
              <a:t>Only possible when you collected the dataset</a:t>
            </a:r>
          </a:p>
          <a:p>
            <a:pPr marL="457200" indent="-457200"/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987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948F1-82D5-6E7B-4EA4-4B762C3A1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622E-C44E-CCBC-4ADB-5324FA0D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FBD93-2649-5050-57DF-D3FB1FCD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887022"/>
            <a:ext cx="9250066" cy="50024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There are 3 ways to deal with outliers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FFFFFF"/>
                </a:solidFill>
                <a:cs typeface="Arial"/>
              </a:rPr>
              <a:t>3. Perform square root or log transformations</a:t>
            </a:r>
          </a:p>
          <a:p>
            <a:pPr marL="457200" indent="-457200"/>
            <a:r>
              <a:rPr lang="en-US" sz="2200" dirty="0">
                <a:solidFill>
                  <a:srgbClr val="FFFFFF"/>
                </a:solidFill>
                <a:cs typeface="Arial"/>
              </a:rPr>
              <a:t>Reduces the severity of outliers</a:t>
            </a:r>
          </a:p>
          <a:p>
            <a:pPr marL="908050" lvl="1" indent="-457200">
              <a:buFont typeface="Courier New" panose="05000000000000000000" pitchFamily="2" charset="2"/>
              <a:buChar char="o"/>
            </a:pPr>
            <a:r>
              <a:rPr lang="en-US" sz="2200" dirty="0">
                <a:solidFill>
                  <a:srgbClr val="FFFFFF"/>
                </a:solidFill>
                <a:cs typeface="Arial"/>
              </a:rPr>
              <a:t>Ensures further data points change model interpretations with less severity</a:t>
            </a:r>
          </a:p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Picking one over the other depends on how far you can reduce skewness</a:t>
            </a: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E00E0B97-2E05-AAE7-6B7F-A1108ADD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32" y="4699438"/>
            <a:ext cx="4646887" cy="1538453"/>
          </a:xfrm>
          <a:prstGeom prst="rect">
            <a:avLst/>
          </a:prstGeom>
        </p:spPr>
      </p:pic>
      <p:pic>
        <p:nvPicPr>
          <p:cNvPr id="5" name="Picture 4" descr="Normalizing a distribution with a square root transformation">
            <a:extLst>
              <a:ext uri="{FF2B5EF4-FFF2-40B4-BE49-F238E27FC236}">
                <a16:creationId xmlns:a16="http://schemas.microsoft.com/office/drawing/2014/main" id="{E7686189-F469-FC7C-DC4E-DD7316DE1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15" y="4658145"/>
            <a:ext cx="5193422" cy="15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3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BD0C1-4EED-C7ED-B733-E853A05F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882E-3A10-C9FD-3CC2-FDC66EED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 Skewness &amp;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9950-D678-492A-9DA7-13E4A6020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endParaRPr lang="en-US" sz="2600" b="1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Picking one over the other depends on how far you can reduce skewness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cs typeface="Arial"/>
              </a:rPr>
              <a:t>A skewness close to 0 is ideal!</a:t>
            </a:r>
            <a:endParaRPr lang="en-US" sz="2200" b="1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5" name="Picture 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BC129537-3975-82AD-D13B-43E353FA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06" r="-62" b="-171"/>
          <a:stretch>
            <a:fillRect/>
          </a:stretch>
        </p:blipFill>
        <p:spPr>
          <a:xfrm>
            <a:off x="3530397" y="3810657"/>
            <a:ext cx="5134788" cy="266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3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62E5-B184-0AA7-0A69-56F38324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B622-78DC-DBB1-34F3-ED4981EA6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434" y="195958"/>
            <a:ext cx="10125405" cy="61914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Arial"/>
              </a:rPr>
              <a:t>Data cleaning – How do we decide cleaning type?</a:t>
            </a:r>
            <a:endParaRPr lang="en-US" dirty="0">
              <a:solidFill>
                <a:srgbClr val="FFFFFF"/>
              </a:solidFill>
              <a:cs typeface="Arial"/>
            </a:endParaRPr>
          </a:p>
          <a:p>
            <a:endParaRPr lang="en-US" b="1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F7E2-FF3B-8BA7-5099-98D8C49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822506"/>
            <a:ext cx="9250066" cy="56679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cs typeface="Arial"/>
              </a:rPr>
              <a:t>How data is cleaned is all about </a:t>
            </a:r>
            <a:r>
              <a:rPr lang="en-US" b="1" dirty="0">
                <a:solidFill>
                  <a:srgbClr val="FF0000"/>
                </a:solidFill>
                <a:cs typeface="Arial"/>
              </a:rPr>
              <a:t>context!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cs typeface="Arial"/>
              </a:rPr>
              <a:t>By changing the interpretation of a dataset, its cleaning process changes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Let's discuss '99999' entries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cs typeface="Arial"/>
              </a:rPr>
              <a:t>'entries for average pings to a webserver'</a:t>
            </a: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Invalid as it is a timed-out ping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cs typeface="Arial"/>
              </a:rPr>
              <a:t>'average interest gained within a year'</a:t>
            </a: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Can be considered as outliers (higher than all other amounts, still a valid entry)</a:t>
            </a: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Reduces outlier severity whilst allowing it and all other values to contribute to the results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cs typeface="Arial"/>
              </a:rPr>
              <a:t>'average interest gained within accounts &lt; 5000 dollars</a:t>
            </a:r>
          </a:p>
          <a:p>
            <a:pPr marL="793750" lvl="1" indent="-34290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Can be considered as invalid (no account with 5000 dollars is making $99,999 in interest)</a:t>
            </a:r>
          </a:p>
        </p:txBody>
      </p:sp>
    </p:spTree>
    <p:extLst>
      <p:ext uri="{BB962C8B-B14F-4D97-AF65-F5344CB8AC3E}">
        <p14:creationId xmlns:p14="http://schemas.microsoft.com/office/powerpoint/2010/main" val="411445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6E19-C8D9-0F4E-08B2-28F62029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E751-47C0-6B91-7986-22642A25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GB" dirty="0">
                <a:ea typeface="+mn-lt"/>
                <a:cs typeface="+mn-lt"/>
                <a:hlinkClick r:id="rId2"/>
              </a:rPr>
              <a:t>https://www.biostathandbook.com/transformation.html</a:t>
            </a:r>
            <a:endParaRPr lang="en-GB" dirty="0">
              <a:ea typeface="+mn-lt"/>
              <a:cs typeface="+mn-lt"/>
            </a:endParaRPr>
          </a:p>
          <a:p>
            <a:pPr marL="344170" indent="-344170"/>
            <a:r>
              <a:rPr lang="en-GB" dirty="0">
                <a:ea typeface="+mn-lt"/>
                <a:cs typeface="+mn-lt"/>
                <a:hlinkClick r:id="rId3"/>
              </a:rPr>
              <a:t>https://pub.towardsai.net/outlier-detection-and-treatment-9a9f41df0fb2</a:t>
            </a:r>
            <a:endParaRPr lang="en-GB" dirty="0">
              <a:cs typeface="Arial" panose="020B0604020202020204"/>
            </a:endParaRPr>
          </a:p>
          <a:p>
            <a:pPr marL="344170" indent="-344170"/>
            <a:r>
              <a:rPr lang="en-GB" dirty="0">
                <a:ea typeface="+mn-lt"/>
                <a:cs typeface="+mn-lt"/>
                <a:hlinkClick r:id="rId4"/>
              </a:rPr>
              <a:t>https://quantifyinghealth.com/square-root-transformation/</a:t>
            </a:r>
          </a:p>
          <a:p>
            <a:pPr marL="344170" indent="-344170"/>
            <a:endParaRPr lang="en-GB" dirty="0">
              <a:ea typeface="+mn-lt"/>
              <a:cs typeface="+mn-lt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81656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E64B6-CF8D-F8D1-ECA2-0318E721C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941702-6E9E-E204-8C23-6FAD16BB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Next…..</a:t>
            </a:r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179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450FC-AA1B-248A-3B2D-D38F65388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sz="6000"/>
              <a:t>Session Content</a:t>
            </a:r>
            <a:endParaRPr lang="en-AU" sz="6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20FEAF-689A-1BCE-A51C-A1419FA03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823583"/>
              </p:ext>
            </p:extLst>
          </p:nvPr>
        </p:nvGraphicFramePr>
        <p:xfrm>
          <a:off x="2611807" y="2367883"/>
          <a:ext cx="7915667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94635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crush"/>
        <p:sndAc>
          <p:stSnd>
            <p:snd r:embed="rId2" name="cashreg.wav"/>
          </p:stSnd>
        </p:sndAc>
      </p:transition>
    </mc:Choice>
    <mc:Fallback xmlns="">
      <p:transition>
        <p:fade/>
        <p:sndAc>
          <p:stSnd>
            <p:snd r:embed="rId10" name="cashreg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34C1B4-DF7C-BCF8-D45D-7742E7FAA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D1A5D9-C7F8-D9D6-DAFD-33B57B7E9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3C2347-C7E4-2085-A051-E68C5C373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F724B-A463-BA35-B69E-9C78E768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829A4-F748-AF4D-0640-F369A440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6CA07-B688-51C3-E4B5-0A91E292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2D2FE-47C5-BDC8-B556-EC6E216D0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429" y="1568446"/>
            <a:ext cx="5508837" cy="302536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Infidelity Predictor 3000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A395E-6D48-D18F-47CF-B3C558D2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9782" y="5657222"/>
            <a:ext cx="7400781" cy="923030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“A What?" – Tyler S</a:t>
            </a:r>
            <a:endParaRPr lang="en-US" sz="24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7B715-E382-B92A-E901-80871C621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05F0A4-D39A-B32B-692C-9D898F37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14" y="1701447"/>
            <a:ext cx="2665875" cy="263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isturbed - Indestructible [Official Music Video] 4">
            <a:hlinkClick r:id="" action="ppaction://media"/>
            <a:extLst>
              <a:ext uri="{FF2B5EF4-FFF2-40B4-BE49-F238E27FC236}">
                <a16:creationId xmlns:a16="http://schemas.microsoft.com/office/drawing/2014/main" id="{24FC3003-2CFE-3E37-F45F-99F2272D139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200" end="240674"/>
                  <p14:fade in="2000" out="1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216211" y="5569429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8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14:flythrough/>
        <p:sndAc>
          <p:stSnd>
            <p:snd r:embed="rId4" name="click.wav"/>
          </p:stSnd>
        </p:sndAc>
      </p:transition>
    </mc:Choice>
    <mc:Fallback xmlns="">
      <p:transition>
        <p:fade/>
        <p:sndAc>
          <p:stSnd>
            <p:snd r:embed="rId10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A214B8-F12E-41AF-119B-D626EC3A38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4"/>
          <a:stretch>
            <a:fillRect/>
          </a:stretch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857F5-10C9-5CD6-8012-DE0F131B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What?</a:t>
            </a:r>
            <a:endParaRPr lang="en-AU" dirty="0">
              <a:cs typeface="Arial" panose="020B060402020202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46E2-FB9E-0DAB-A9D9-9F761884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en-US" dirty="0"/>
              <a:t>Its time to put Machine Learning to its place: Time to predict infidelity using a built-in data set!</a:t>
            </a:r>
          </a:p>
          <a:p>
            <a:pPr marL="344170" indent="-344170"/>
            <a:r>
              <a:rPr lang="en-US" dirty="0">
                <a:cs typeface="Arial" panose="020B0604020202020204"/>
              </a:rPr>
              <a:t>In this mini-project we will be using 3 Machine Learning Models to train and predict</a:t>
            </a:r>
            <a:r>
              <a:rPr lang="en-US" b="1" dirty="0">
                <a:cs typeface="Arial" panose="020B0604020202020204"/>
              </a:rPr>
              <a:t> </a:t>
            </a:r>
            <a:r>
              <a:rPr lang="en-US" sz="2800" b="1" dirty="0">
                <a:cs typeface="Arial" panose="020B0604020202020204"/>
              </a:rPr>
              <a:t>your</a:t>
            </a:r>
            <a:r>
              <a:rPr lang="en-US" b="1" dirty="0">
                <a:cs typeface="Arial" panose="020B0604020202020204"/>
              </a:rPr>
              <a:t> </a:t>
            </a:r>
            <a:r>
              <a:rPr lang="en-US" dirty="0">
                <a:cs typeface="Arial" panose="020B0604020202020204"/>
              </a:rPr>
              <a:t>chance of an infidelity!</a:t>
            </a:r>
          </a:p>
          <a:p>
            <a:pPr marL="344170" indent="-344170"/>
            <a:r>
              <a:rPr lang="en-US" dirty="0">
                <a:cs typeface="Arial" panose="020B0604020202020204"/>
              </a:rPr>
              <a:t>Firstly, We will go through the Theory of how it works, and ill hand out digital copies for instructions on how to make this predictor.</a:t>
            </a:r>
            <a:endParaRPr lang="en-AU" dirty="0">
              <a:cs typeface="Arial" panose="020B0604020202020204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A9782D4-FE36-2DA1-05EB-6883D6630F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3630" y="5817576"/>
            <a:ext cx="4378569" cy="437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49031"/>
      </p:ext>
    </p:extLst>
  </p:cSld>
  <p:clrMapOvr>
    <a:masterClrMapping/>
  </p:clrMapOvr>
  <p:transition spd="slow">
    <p:randomBar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C56D9-C27D-109A-C5BC-2BB4B2BBC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4FEB-E1E1-27A2-3ADB-C08BF5FA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How??</a:t>
            </a:r>
            <a:endParaRPr lang="en-AU" dirty="0"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0EC2-A338-6433-4FE3-0248BFE3C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768056"/>
            <a:ext cx="7796540" cy="2082976"/>
          </a:xfrm>
        </p:spPr>
        <p:txBody>
          <a:bodyPr/>
          <a:lstStyle/>
          <a:p>
            <a:pPr marL="344170" indent="-344170"/>
            <a:r>
              <a:rPr lang="en-US" dirty="0"/>
              <a:t>In this project, we will be utilizing 3 Machine Learning Models,  LASSO, Bagging Trees and Classification Trees.</a:t>
            </a:r>
          </a:p>
          <a:p>
            <a:pPr marL="344170" indent="-344170"/>
            <a:r>
              <a:rPr lang="en-US" dirty="0"/>
              <a:t>Using these Models, we will first train them with a subsection of the model, followed by tuning them for use. 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EB5AA4A-9E17-3104-70B8-BF4DE91980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3630" y="5817576"/>
            <a:ext cx="4378569" cy="437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Picture 5" descr="A group of yellow dragons with horns&#10;&#10;AI-generated content may be incorrect.">
            <a:extLst>
              <a:ext uri="{FF2B5EF4-FFF2-40B4-BE49-F238E27FC236}">
                <a16:creationId xmlns:a16="http://schemas.microsoft.com/office/drawing/2014/main" id="{398BDD36-87E6-02C3-7EC6-EEE3CD50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5" r="25080"/>
          <a:stretch>
            <a:fillRect/>
          </a:stretch>
        </p:blipFill>
        <p:spPr>
          <a:xfrm>
            <a:off x="4181653" y="3851032"/>
            <a:ext cx="3828694" cy="264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9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961B4-C61E-9489-42E3-5CB4FAB3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Logistic LASSO Regression – An overview. </a:t>
            </a:r>
            <a:endParaRPr lang="en-AU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76EFD-CFB3-611C-83D3-30C18D78E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739" y="2052116"/>
            <a:ext cx="4901548" cy="399782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This Model utilizes Logistic Regression -  A form of modelling in which is strictly predicts a Binary Outcome based off 1 or more independent variables.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LASSO , or Least Absolute Shrinkage and Selection Operator, is a more regularized version of Logistic Regression, as it shrinks or drop variables entirely when predicting a binary answer based on how relevant they are to the prediction.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Perfect for reducing data noises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Common Uses : Credit Card Fraud, Telecom Fraud</a:t>
            </a:r>
            <a:endParaRPr lang="en-AU" sz="17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a line graph&#10;&#10;AI-generated content may be incorrect.">
            <a:extLst>
              <a:ext uri="{FF2B5EF4-FFF2-40B4-BE49-F238E27FC236}">
                <a16:creationId xmlns:a16="http://schemas.microsoft.com/office/drawing/2014/main" id="{4DB3BB45-7997-FEF6-B016-41C37011D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8" r="39781" b="-3"/>
          <a:stretch>
            <a:fillRect/>
          </a:stretch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23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  <p:sndAc>
          <p:stSnd>
            <p:snd r:embed="rId3" name="laser.wav"/>
          </p:stSnd>
        </p:sndAc>
      </p:transition>
    </mc:Choice>
    <mc:Fallback xmlns="">
      <p:transition spd="slow">
        <p:fade/>
        <p:sndAc>
          <p:stSnd>
            <p:snd r:embed="rId7" name="laser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058192-A47A-296D-A86D-AFC4422B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8" name="Rectangle 3107">
            <a:extLst>
              <a:ext uri="{FF2B5EF4-FFF2-40B4-BE49-F238E27FC236}">
                <a16:creationId xmlns:a16="http://schemas.microsoft.com/office/drawing/2014/main" id="{624A1565-B7E1-4C59-84A2-5831F116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10" name="Picture 3109">
            <a:extLst>
              <a:ext uri="{FF2B5EF4-FFF2-40B4-BE49-F238E27FC236}">
                <a16:creationId xmlns:a16="http://schemas.microsoft.com/office/drawing/2014/main" id="{3B8B134C-47B2-49B8-B810-2931B20E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12" name="Picture 3111">
            <a:extLst>
              <a:ext uri="{FF2B5EF4-FFF2-40B4-BE49-F238E27FC236}">
                <a16:creationId xmlns:a16="http://schemas.microsoft.com/office/drawing/2014/main" id="{1550BD34-8417-42DB-BEA7-96B1E4156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14" name="Rectangle 3113">
            <a:extLst>
              <a:ext uri="{FF2B5EF4-FFF2-40B4-BE49-F238E27FC236}">
                <a16:creationId xmlns:a16="http://schemas.microsoft.com/office/drawing/2014/main" id="{EE04A24D-ECF7-4024-BAC2-981BA69C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6" name="Rectangle 3115">
            <a:extLst>
              <a:ext uri="{FF2B5EF4-FFF2-40B4-BE49-F238E27FC236}">
                <a16:creationId xmlns:a16="http://schemas.microsoft.com/office/drawing/2014/main" id="{F1C3D135-9831-45A9-8FBE-2A2548C8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F8375ABF-52E0-4C78-B2CF-0A949D7D8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3CAF-E36F-0FA3-9FDF-5C94BDCE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Bagging Trees– An overview.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7AE9-85BB-5685-6C75-237200358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Bagging = Bootstrap Aggregating</a:t>
            </a:r>
          </a:p>
          <a:p>
            <a:pPr>
              <a:lnSpc>
                <a:spcPct val="110000"/>
              </a:lnSpc>
            </a:pPr>
            <a:r>
              <a:rPr lang="en-AU" sz="1500" dirty="0"/>
              <a:t>First, repeatedly draw Bootstrap Samples, or mini datasets, from the original sample, </a:t>
            </a:r>
          </a:p>
          <a:p>
            <a:pPr>
              <a:lnSpc>
                <a:spcPct val="110000"/>
              </a:lnSpc>
            </a:pPr>
            <a:r>
              <a:rPr lang="en-AU" sz="1500" dirty="0"/>
              <a:t>Then, create multiple decision trees per bootstrap, </a:t>
            </a:r>
          </a:p>
          <a:p>
            <a:pPr lvl="1">
              <a:lnSpc>
                <a:spcPct val="110000"/>
              </a:lnSpc>
            </a:pPr>
            <a:r>
              <a:rPr lang="en-AU" sz="1500" dirty="0"/>
              <a:t>In our case, one boot strap may say (children is a key factor)</a:t>
            </a:r>
          </a:p>
          <a:p>
            <a:pPr>
              <a:lnSpc>
                <a:spcPct val="110000"/>
              </a:lnSpc>
            </a:pPr>
            <a:r>
              <a:rPr lang="en-AU" sz="1500" dirty="0"/>
              <a:t>Finally, each bootstrap, in our context, will be aggregated to see which category is a key factor in prediction. </a:t>
            </a:r>
          </a:p>
        </p:txBody>
      </p:sp>
      <p:pic>
        <p:nvPicPr>
          <p:cNvPr id="3074" name="Picture 2" descr="Bagging vs Boosting in Machine Learning | GeeksforGeeks">
            <a:extLst>
              <a:ext uri="{FF2B5EF4-FFF2-40B4-BE49-F238E27FC236}">
                <a16:creationId xmlns:a16="http://schemas.microsoft.com/office/drawing/2014/main" id="{99E69065-0218-9A03-EC17-3C7AFB6AC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1768" y="2300853"/>
            <a:ext cx="3994617" cy="2256957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0" name="Rectangle 3119">
            <a:extLst>
              <a:ext uri="{FF2B5EF4-FFF2-40B4-BE49-F238E27FC236}">
                <a16:creationId xmlns:a16="http://schemas.microsoft.com/office/drawing/2014/main" id="{34BB1BDF-EAFF-49B6-ABF3-7F9B3201C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99BC6B-FFC8-2BAE-A804-334A4D9AB228}"/>
              </a:ext>
            </a:extLst>
          </p:cNvPr>
          <p:cNvSpPr txBox="1">
            <a:spLocks/>
          </p:cNvSpPr>
          <p:nvPr/>
        </p:nvSpPr>
        <p:spPr>
          <a:xfrm>
            <a:off x="6677668" y="4753461"/>
            <a:ext cx="3969505" cy="2101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500" dirty="0"/>
              <a:t>Good to prevent Overfitting (Model attempting to memorise instead of learning)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Used in Fraud Detection as well</a:t>
            </a:r>
            <a:endParaRPr lang="en-AU" sz="1500" dirty="0"/>
          </a:p>
        </p:txBody>
      </p:sp>
    </p:spTree>
    <p:extLst>
      <p:ext uri="{BB962C8B-B14F-4D97-AF65-F5344CB8AC3E}">
        <p14:creationId xmlns:p14="http://schemas.microsoft.com/office/powerpoint/2010/main" val="2393901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3" name="coin.wav"/>
          </p:stSnd>
        </p:sndAc>
      </p:transition>
    </mc:Choice>
    <mc:Fallback xmlns="">
      <p:transition spd="slow">
        <p:fade/>
        <p:sndAc>
          <p:stSnd>
            <p:snd r:embed="rId8" name="coin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056BA-0B2E-1104-2A17-5D23D675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263FE6B-8848-4805-96C9-3FDCF114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E6CF333B-4174-4678-85A3-E9A39210B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7468721-387C-4B4F-ABE2-4DDCF557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9B1DF7-59DE-4C05-BD47-508CD6F7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FDF398C-BB71-462E-9401-762E65FC9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A0CA51E-AC86-4196-BD4C-3B7E5355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F2FC3-90E9-E555-8801-0A7A2CF7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Classification Trees– An overview. </a:t>
            </a:r>
            <a:endParaRPr lang="en-AU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28707-DC04-BD54-AF4A-A53ACA38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Also known as a CART (not carti), it’s a Classification And Regression Tree.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This Model Splits decisions based off categories until the final nodes, known as leaves.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The quirk about CART is that it cleans up by itself when it splits, ensuring that each node is sorted cleanly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Perk: Easily Explainable how it got its predictions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Uses: medical Diagnosis &amp; credit scoring. </a:t>
            </a:r>
            <a:endParaRPr lang="en-AU" sz="1500" dirty="0"/>
          </a:p>
        </p:txBody>
      </p:sp>
      <p:pic>
        <p:nvPicPr>
          <p:cNvPr id="5" name="Picture 4" descr="A black and white poster with red text&#10;&#10;AI-generated content may be incorrect.">
            <a:extLst>
              <a:ext uri="{FF2B5EF4-FFF2-40B4-BE49-F238E27FC236}">
                <a16:creationId xmlns:a16="http://schemas.microsoft.com/office/drawing/2014/main" id="{CB98E941-8AD1-7B6F-CE7D-E5E1BC09E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51" y="584341"/>
            <a:ext cx="1849134" cy="182024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19685B3-0EFE-BF3E-75C2-A1E2AA0ED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0089" y="1515527"/>
            <a:ext cx="1179349" cy="117934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1D5AC4-B443-083F-70A3-C2D4B3D2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2951" y="3572296"/>
            <a:ext cx="4911128" cy="2455564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E64D4F9-6CAF-4547-AEAC-A71FC4A86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66F5A0D4-8D17-80D3-9CD3-158654A0DC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36764" y="5499653"/>
            <a:ext cx="864586" cy="86458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23927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im.74004A58-10A1-4386-92D0-D90364D233EB">
            <a:hlinkClick r:id="" action="ppaction://media"/>
            <a:extLst>
              <a:ext uri="{FF2B5EF4-FFF2-40B4-BE49-F238E27FC236}">
                <a16:creationId xmlns:a16="http://schemas.microsoft.com/office/drawing/2014/main" id="{C0D3DBF4-401B-7288-BB3C-D95462F7F8E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84"/>
                </p14:media>
              </p:ext>
            </p:extLst>
          </p:nvPr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40315" y="-50914"/>
            <a:ext cx="12270769" cy="68707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67F7-167C-4A5B-DE4B-A645248C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47" y="356513"/>
            <a:ext cx="7958331" cy="1077229"/>
          </a:xfrm>
        </p:spPr>
        <p:txBody>
          <a:bodyPr/>
          <a:lstStyle/>
          <a:p>
            <a:r>
              <a:rPr lang="en-US" b="1" dirty="0"/>
              <a:t>Hyperparameter Tuning – An overview</a:t>
            </a:r>
            <a:endParaRPr lang="en-A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0D2B8-7EB1-CD7D-DE47-94404B9221DF}"/>
              </a:ext>
            </a:extLst>
          </p:cNvPr>
          <p:cNvSpPr txBox="1"/>
          <p:nvPr/>
        </p:nvSpPr>
        <p:spPr>
          <a:xfrm>
            <a:off x="2939005" y="1434100"/>
            <a:ext cx="64768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Hyperparameter tuning is the process of finding the best combination of settings AKA hyper parameters to perfect how a model works.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 done manually or searched by the computer.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E.g. </a:t>
            </a:r>
            <a:r>
              <a:rPr lang="en-AU" sz="2400" dirty="0"/>
              <a:t>Grid Searching for a Bagging Tree hyperparameter values.</a:t>
            </a:r>
          </a:p>
        </p:txBody>
      </p:sp>
    </p:spTree>
    <p:extLst>
      <p:ext uri="{BB962C8B-B14F-4D97-AF65-F5344CB8AC3E}">
        <p14:creationId xmlns:p14="http://schemas.microsoft.com/office/powerpoint/2010/main" val="3526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1A61-ED4E-0A33-036F-7BF1DC82D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02A7-6F1F-F3BF-F79D-E07ADCF5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E9956-1898-BDD5-8B3C-A34698B1F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683026"/>
            <a:ext cx="7796540" cy="5174974"/>
          </a:xfrm>
        </p:spPr>
        <p:txBody>
          <a:bodyPr>
            <a:normAutofit/>
          </a:bodyPr>
          <a:lstStyle/>
          <a:p>
            <a:r>
              <a:rPr lang="en-US" b="1" dirty="0"/>
              <a:t>LASSO (Very Technical) - </a:t>
            </a:r>
            <a:r>
              <a:rPr lang="en-US" b="1" dirty="0">
                <a:hlinkClick r:id="rId2"/>
              </a:rPr>
              <a:t>https://pmc.ncbi.nlm.nih.gov/articles/PMC5769953/#:~:text=much%20attention%20,LASSO%20is%20known</a:t>
            </a:r>
            <a:endParaRPr lang="en-US" b="1" dirty="0"/>
          </a:p>
          <a:p>
            <a:r>
              <a:rPr lang="en-US" b="1" dirty="0"/>
              <a:t>Bagging - </a:t>
            </a:r>
            <a:r>
              <a:rPr lang="en-US" b="1" dirty="0">
                <a:hlinkClick r:id="rId3"/>
              </a:rPr>
              <a:t>https://bradleyboehmke.github.io/HOML/bagging.html</a:t>
            </a:r>
            <a:endParaRPr lang="en-US" b="1" dirty="0"/>
          </a:p>
          <a:p>
            <a:r>
              <a:rPr lang="en-US" b="1" dirty="0"/>
              <a:t>Classification – </a:t>
            </a:r>
            <a:r>
              <a:rPr lang="en-US" b="1" dirty="0">
                <a:hlinkClick r:id="rId4"/>
              </a:rPr>
              <a:t>https://fderyckel.github.io/machinelearningwithr/trees-and-classification.html</a:t>
            </a:r>
            <a:endParaRPr lang="en-US" b="1" dirty="0"/>
          </a:p>
          <a:p>
            <a:r>
              <a:rPr lang="en-US" b="1" dirty="0"/>
              <a:t>Hyperparameter tuning - </a:t>
            </a:r>
            <a:r>
              <a:rPr lang="en-US" b="1" dirty="0">
                <a:hlinkClick r:id="rId5"/>
              </a:rPr>
              <a:t>https://doi.org/10.48550/arXiv.2410.22854</a:t>
            </a:r>
            <a:endParaRPr lang="en-US" b="1" dirty="0"/>
          </a:p>
          <a:p>
            <a:endParaRPr 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5324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9AC5C-A16A-BB52-7469-13CE3E07A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Project Time </a:t>
            </a:r>
          </a:p>
        </p:txBody>
      </p:sp>
      <p:pic>
        <p:nvPicPr>
          <p:cNvPr id="4" name="Picture 3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60E456C-51AE-313E-B0E4-8A55ABAA9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47" y="780672"/>
            <a:ext cx="5297322" cy="529732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2DDAB-FA60-CF8E-0591-25F23A2DC7B2}"/>
              </a:ext>
            </a:extLst>
          </p:cNvPr>
          <p:cNvSpPr txBox="1"/>
          <p:nvPr/>
        </p:nvSpPr>
        <p:spPr>
          <a:xfrm>
            <a:off x="5893881" y="6173064"/>
            <a:ext cx="5231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https://github.com/HalcyonEcho/Workshops</a:t>
            </a:r>
          </a:p>
        </p:txBody>
      </p:sp>
    </p:spTree>
    <p:extLst>
      <p:ext uri="{BB962C8B-B14F-4D97-AF65-F5344CB8AC3E}">
        <p14:creationId xmlns:p14="http://schemas.microsoft.com/office/powerpoint/2010/main" val="394062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2" name="breeze.wav"/>
          </p:stSnd>
        </p:sndAc>
      </p:transition>
    </mc:Choice>
    <mc:Fallback xmlns="">
      <p:transition spd="slow">
        <p:fade/>
        <p:sndAc>
          <p:stSnd>
            <p:snd r:embed="rId7" name="breez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DFF115-119D-479E-9D15-475C470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A07E9-4BB1-0729-E924-1E08092DD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284" y="487443"/>
            <a:ext cx="8513100" cy="5117852"/>
          </a:xfrm>
        </p:spPr>
        <p:txBody>
          <a:bodyPr anchor="ctr">
            <a:normAutofit/>
          </a:bodyPr>
          <a:lstStyle/>
          <a:p>
            <a:pPr algn="l"/>
            <a:r>
              <a:rPr lang="en-US" sz="8800" dirty="0"/>
              <a:t>RStudio Overview</a:t>
            </a:r>
            <a:endParaRPr lang="en-AU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2239D-5596-972A-55F4-3F4C2082D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661" y="5657222"/>
            <a:ext cx="7400781" cy="923030"/>
          </a:xfrm>
        </p:spPr>
        <p:txBody>
          <a:bodyPr anchor="b">
            <a:norm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“The Lebron James of R IDEs” - Unknown</a:t>
            </a:r>
            <a:endParaRPr lang="en-A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1CAA8C-D8F1-4D3B-87B4-4B17F3E28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5122" name="Picture 2" descr="Installing R and RStudio">
            <a:extLst>
              <a:ext uri="{FF2B5EF4-FFF2-40B4-BE49-F238E27FC236}">
                <a16:creationId xmlns:a16="http://schemas.microsoft.com/office/drawing/2014/main" id="{860C6D57-9904-3443-9199-7E1FED5C8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17" y="1610138"/>
            <a:ext cx="2966425" cy="29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9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  <p:sndAc>
          <p:stSnd>
            <p:snd r:embed="rId2" name="push.wav"/>
          </p:stSnd>
        </p:sndAc>
      </p:transition>
    </mc:Choice>
    <mc:Fallback xmlns="">
      <p:transition spd="slow">
        <p:fade/>
        <p:sndAc>
          <p:stSnd>
            <p:snd r:embed="rId6" name="pu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2DCAD-8C6E-72DF-0D2F-24E4BBBC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636431"/>
          </a:xfrm>
        </p:spPr>
        <p:txBody>
          <a:bodyPr>
            <a:normAutofit/>
          </a:bodyPr>
          <a:lstStyle/>
          <a:p>
            <a:pPr algn="l"/>
            <a:r>
              <a:rPr lang="en-US"/>
              <a:t>What is RStudio ?</a:t>
            </a:r>
            <a:endParaRPr lang="en-AU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19DC2F0-DE4B-A28A-BB63-50BD5A24E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148897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/>
              <a:t>An Integrated Development Environment (IDE) mainly for R and Python</a:t>
            </a:r>
          </a:p>
          <a:p>
            <a:r>
              <a:rPr lang="en-US" sz="1600"/>
              <a:t>Used Mainly in </a:t>
            </a:r>
            <a:r>
              <a:rPr lang="en-US" sz="1600" b="1"/>
              <a:t>Data Science </a:t>
            </a:r>
            <a:r>
              <a:rPr lang="en-US" sz="1600"/>
              <a:t>and </a:t>
            </a:r>
            <a:r>
              <a:rPr lang="en-US" sz="1600" b="1"/>
              <a:t>Machine Learning</a:t>
            </a:r>
            <a:r>
              <a:rPr lang="en-US" sz="1600"/>
              <a:t>.</a:t>
            </a:r>
          </a:p>
          <a:p>
            <a:r>
              <a:rPr lang="en-US" sz="1600"/>
              <a:t>Features code execution and plotting.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131F7B-33DF-9B62-0488-02B555E19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61" y="2348779"/>
            <a:ext cx="4216835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14:ferris dir="r"/>
        <p:sndAc>
          <p:stSnd>
            <p:snd r:embed="rId2" name="camera.wav"/>
          </p:stSnd>
        </p:sndAc>
      </p:transition>
    </mc:Choice>
    <mc:Fallback xmlns="">
      <p:transition>
        <p:fade/>
        <p:sndAc>
          <p:stSnd>
            <p:snd r:embed="rId7" name="camera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24A1565-B7E1-4C59-84A2-5831F116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B8B134C-47B2-49B8-B810-2931B20E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50BD34-8417-42DB-BEA7-96B1E4156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E04A24D-ECF7-4024-BAC2-981BA69C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C3D135-9831-45A9-8FBE-2A2548C8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375ABF-52E0-4C78-B2CF-0A949D7D8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BC41B-116C-0EB0-BF59-1BF0C0F1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Installing ✨RStudio ✨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86BD-81E3-C980-F6DC-982E6F219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396710"/>
            <a:ext cx="3969505" cy="2973287"/>
          </a:xfrm>
        </p:spPr>
        <p:txBody>
          <a:bodyPr>
            <a:normAutofit/>
          </a:bodyPr>
          <a:lstStyle/>
          <a:p>
            <a:r>
              <a:rPr lang="en-AU" sz="1800" dirty="0"/>
              <a:t>Using : </a:t>
            </a:r>
            <a:r>
              <a:rPr lang="en-AU" sz="1800" dirty="0">
                <a:hlinkClick r:id="rId8"/>
              </a:rPr>
              <a:t>https://posit.co/downloads/</a:t>
            </a:r>
            <a:endParaRPr lang="en-AU" sz="1800" dirty="0"/>
          </a:p>
          <a:p>
            <a:r>
              <a:rPr lang="en-AU" sz="1800" dirty="0"/>
              <a:t>Install RStudio </a:t>
            </a:r>
          </a:p>
          <a:p>
            <a:r>
              <a:rPr lang="en-AU" sz="1800" dirty="0"/>
              <a:t>Remember to install R as well at </a:t>
            </a:r>
            <a:r>
              <a:rPr lang="en-AU" sz="1800" dirty="0">
                <a:hlinkClick r:id="rId9"/>
              </a:rPr>
              <a:t>https://cran.r-project.org/bin/windows/base/</a:t>
            </a:r>
            <a:endParaRPr lang="en-AU" sz="1800" dirty="0"/>
          </a:p>
        </p:txBody>
      </p:sp>
      <p:pic>
        <p:nvPicPr>
          <p:cNvPr id="4" name="teto-kasane">
            <a:hlinkClick r:id="" action="ppaction://media"/>
            <a:extLst>
              <a:ext uri="{FF2B5EF4-FFF2-40B4-BE49-F238E27FC236}">
                <a16:creationId xmlns:a16="http://schemas.microsoft.com/office/drawing/2014/main" id="{E7D5ABEB-4F75-3F55-671E-CAD2BAF81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4933" y="2396711"/>
            <a:ext cx="4776367" cy="297328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BB1BDF-EAFF-49B6-ABF3-7F9B3201C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  <p:sndAc>
          <p:stSnd>
            <p:snd r:embed="rId4" name="coin.wav"/>
          </p:stSnd>
        </p:sndAc>
      </p:transition>
    </mc:Choice>
    <mc:Fallback xmlns="">
      <p:transition spd="slow">
        <p:fade/>
        <p:sndAc>
          <p:stSnd>
            <p:snd r:embed="rId11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5635-9613-8F8F-8DD3-99B99F62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644" y="211251"/>
            <a:ext cx="7958331" cy="1077229"/>
          </a:xfrm>
        </p:spPr>
        <p:txBody>
          <a:bodyPr/>
          <a:lstStyle/>
          <a:p>
            <a:pPr algn="ctr"/>
            <a:r>
              <a:rPr lang="en-US" dirty="0"/>
              <a:t>R Studio Continued…</a:t>
            </a:r>
            <a:endParaRPr lang="en-AU" dirty="0"/>
          </a:p>
        </p:txBody>
      </p:sp>
      <p:pic>
        <p:nvPicPr>
          <p:cNvPr id="7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AAC29A-4364-09D1-0A50-6DDFD7D82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39" y="1288480"/>
            <a:ext cx="6559539" cy="5247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E83D08-1C40-77D9-9C92-98925289ED84}"/>
              </a:ext>
            </a:extLst>
          </p:cNvPr>
          <p:cNvCxnSpPr>
            <a:cxnSpLocks/>
          </p:cNvCxnSpPr>
          <p:nvPr/>
        </p:nvCxnSpPr>
        <p:spPr>
          <a:xfrm>
            <a:off x="1371600" y="1885285"/>
            <a:ext cx="1920240" cy="9798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4E0BC7-2DCE-2BD7-6104-5E0E92212FD3}"/>
              </a:ext>
            </a:extLst>
          </p:cNvPr>
          <p:cNvSpPr txBox="1"/>
          <p:nvPr/>
        </p:nvSpPr>
        <p:spPr>
          <a:xfrm>
            <a:off x="203200" y="1399572"/>
            <a:ext cx="18389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Code Editor</a:t>
            </a:r>
            <a:endParaRPr lang="en-A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2E4C79-D431-A902-ED0B-F1FC399F7346}"/>
              </a:ext>
            </a:extLst>
          </p:cNvPr>
          <p:cNvCxnSpPr>
            <a:cxnSpLocks/>
          </p:cNvCxnSpPr>
          <p:nvPr/>
        </p:nvCxnSpPr>
        <p:spPr>
          <a:xfrm flipV="1">
            <a:off x="1656080" y="5868141"/>
            <a:ext cx="1635760" cy="4005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0E26B4-28F1-F617-2057-16DE8DB2527B}"/>
              </a:ext>
            </a:extLst>
          </p:cNvPr>
          <p:cNvSpPr txBox="1"/>
          <p:nvPr/>
        </p:nvSpPr>
        <p:spPr>
          <a:xfrm>
            <a:off x="83191" y="5591142"/>
            <a:ext cx="18389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 Console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72F88-B497-BCB4-B58D-30FC88DFE3C1}"/>
              </a:ext>
            </a:extLst>
          </p:cNvPr>
          <p:cNvSpPr txBox="1"/>
          <p:nvPr/>
        </p:nvSpPr>
        <p:spPr>
          <a:xfrm>
            <a:off x="9601888" y="1564982"/>
            <a:ext cx="183896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Variables, history</a:t>
            </a:r>
            <a:endParaRPr lang="en-A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57F7DD-5E7E-F942-D236-CA1124605235}"/>
              </a:ext>
            </a:extLst>
          </p:cNvPr>
          <p:cNvCxnSpPr>
            <a:cxnSpLocks/>
          </p:cNvCxnSpPr>
          <p:nvPr/>
        </p:nvCxnSpPr>
        <p:spPr>
          <a:xfrm flipH="1">
            <a:off x="8356944" y="2332324"/>
            <a:ext cx="1765281" cy="8274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A3948D-8B98-C241-C7E7-4879D1DA9481}"/>
              </a:ext>
            </a:extLst>
          </p:cNvPr>
          <p:cNvSpPr txBox="1"/>
          <p:nvPr/>
        </p:nvSpPr>
        <p:spPr>
          <a:xfrm>
            <a:off x="10156057" y="4518091"/>
            <a:ext cx="1838960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File Explorer, Plots, Packages, </a:t>
            </a:r>
            <a:r>
              <a:rPr lang="en-US" dirty="0" err="1"/>
              <a:t>etc</a:t>
            </a:r>
            <a:endParaRPr lang="en-AU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DB87FA-33E5-8D04-7C59-EC139DD4DE16}"/>
              </a:ext>
            </a:extLst>
          </p:cNvPr>
          <p:cNvCxnSpPr>
            <a:cxnSpLocks/>
          </p:cNvCxnSpPr>
          <p:nvPr/>
        </p:nvCxnSpPr>
        <p:spPr>
          <a:xfrm flipH="1">
            <a:off x="8534074" y="5591142"/>
            <a:ext cx="2124454" cy="4054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36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  <p:sndAc>
          <p:stSnd>
            <p:snd r:embed="rId2" name="voltage.wav"/>
          </p:stSnd>
        </p:sndAc>
      </p:transition>
    </mc:Choice>
    <mc:Fallback xmlns="">
      <p:transition spd="slow">
        <p:fade/>
        <p:sndAc>
          <p:stSnd>
            <p:snd r:embed="rId4" name="voltag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9843-FD39-3C1A-0C88-A4B491C8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file </a:t>
            </a:r>
            <a:endParaRPr lang="en-AU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FD6675-C6B0-3309-2662-908D08F1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89" y="1728432"/>
            <a:ext cx="10232982" cy="1700568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B49EE9-6C25-11E0-772D-1064D656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" y="1343616"/>
            <a:ext cx="11694746" cy="355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blinds/>
        <p:sndAc>
          <p:stSnd>
            <p:snd r:embed="rId2" name="breeze.wav"/>
          </p:stSnd>
        </p:sndAc>
      </p:transition>
    </mc:Choice>
    <mc:Fallback xmlns="">
      <p:transition>
        <p:blinds/>
        <p:sndAc>
          <p:stSnd>
            <p:snd r:embed="rId5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88A76-6E74-5F6A-5202-F2914C1B9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0E41-3206-FFBD-12CE-75D6496D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29721-15C7-E11C-3345-A0E9E408F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quote  - </a:t>
            </a:r>
            <a:r>
              <a:rPr lang="en-US" b="1" dirty="0"/>
              <a:t>Machine Learning, </a:t>
            </a:r>
            <a:r>
              <a:rPr lang="en-US" b="1" dirty="0">
                <a:hlinkClick r:id="rId2"/>
              </a:rPr>
              <a:t>Tom Mitchell</a:t>
            </a:r>
            <a:r>
              <a:rPr lang="en-US" b="1" dirty="0"/>
              <a:t>, McGraw Hill, 1997</a:t>
            </a:r>
          </a:p>
          <a:p>
            <a:pPr marL="344170" indent="-344170"/>
            <a:endParaRPr lang="en-GB" dirty="0">
              <a:ea typeface="+mn-lt"/>
              <a:cs typeface="+mn-lt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20703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153</TotalTime>
  <Words>1709</Words>
  <Application>Microsoft Office PowerPoint</Application>
  <PresentationFormat>Widescreen</PresentationFormat>
  <Paragraphs>226</Paragraphs>
  <Slides>38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Aptos</vt:lpstr>
      <vt:lpstr>Arial</vt:lpstr>
      <vt:lpstr>Cascadia Code</vt:lpstr>
      <vt:lpstr>Courier New</vt:lpstr>
      <vt:lpstr>MS Shell Dlg 2</vt:lpstr>
      <vt:lpstr>Times New Roman</vt:lpstr>
      <vt:lpstr>Wingdings</vt:lpstr>
      <vt:lpstr>Wingdings 3</vt:lpstr>
      <vt:lpstr>Madison</vt:lpstr>
      <vt:lpstr>23 June - Machine Learning</vt:lpstr>
      <vt:lpstr>Acknowledgement of Country </vt:lpstr>
      <vt:lpstr>Session Content</vt:lpstr>
      <vt:lpstr>RStudio Overview</vt:lpstr>
      <vt:lpstr>What is RStudio ?</vt:lpstr>
      <vt:lpstr>Installing ✨RStudio ✨</vt:lpstr>
      <vt:lpstr>R Studio Continued…</vt:lpstr>
      <vt:lpstr>Creating a file </vt:lpstr>
      <vt:lpstr>References</vt:lpstr>
      <vt:lpstr>PowerPoint Presentation</vt:lpstr>
      <vt:lpstr>Data Cleaning &amp; Analysis With Jordan 'F' Farrow</vt:lpstr>
      <vt:lpstr>Data cleaning - Introduction</vt:lpstr>
      <vt:lpstr>Data cleaning – Why is Cleaning So Hard? </vt:lpstr>
      <vt:lpstr>Data cleaning – Invalid Data</vt:lpstr>
      <vt:lpstr>Activity: Deal with invalid non-NA data</vt:lpstr>
      <vt:lpstr>Data cleaning –  Dealing With Invalid Data</vt:lpstr>
      <vt:lpstr>Data cleaning –  Dealing With Invalid Data</vt:lpstr>
      <vt:lpstr>Data cleaning –  Dealing With Invalid Data</vt:lpstr>
      <vt:lpstr>Activity: How should we clean our dataset?</vt:lpstr>
      <vt:lpstr>Activity: How should we clean our dataset?</vt:lpstr>
      <vt:lpstr>Data cleaning –  Dealing With Outliers</vt:lpstr>
      <vt:lpstr>Data cleaning –  Determining Outliers</vt:lpstr>
      <vt:lpstr>Data cleaning –  Dealing With Outliers</vt:lpstr>
      <vt:lpstr>Data cleaning –  Dealing With Outliers</vt:lpstr>
      <vt:lpstr>Data cleaning –  Dealing With Outliers</vt:lpstr>
      <vt:lpstr>Data cleaning –  Skewness &amp; Outliers</vt:lpstr>
      <vt:lpstr>Data cleaning – How do we decide cleaning type? </vt:lpstr>
      <vt:lpstr>References</vt:lpstr>
      <vt:lpstr>Up Next….. </vt:lpstr>
      <vt:lpstr>Infidelity Predictor 3000</vt:lpstr>
      <vt:lpstr>A What?</vt:lpstr>
      <vt:lpstr>How??</vt:lpstr>
      <vt:lpstr>Logistic LASSO Regression – An overview. </vt:lpstr>
      <vt:lpstr>Bagging Trees– An overview. </vt:lpstr>
      <vt:lpstr>Classification Trees– An overview. </vt:lpstr>
      <vt:lpstr>Hyperparameter Tuning – An overview</vt:lpstr>
      <vt:lpstr>References </vt:lpstr>
      <vt:lpstr>Project Time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Ming LEONG</dc:creator>
  <cp:lastModifiedBy>Ming LEONG</cp:lastModifiedBy>
  <cp:revision>792</cp:revision>
  <dcterms:created xsi:type="dcterms:W3CDTF">2025-06-15T11:10:03Z</dcterms:created>
  <dcterms:modified xsi:type="dcterms:W3CDTF">2025-06-22T10:37:43Z</dcterms:modified>
</cp:coreProperties>
</file>